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7" r:id="rId12"/>
    <p:sldId id="268" r:id="rId13"/>
    <p:sldId id="269" r:id="rId14"/>
    <p:sldId id="273" r:id="rId15"/>
    <p:sldId id="271" r:id="rId16"/>
    <p:sldId id="288" r:id="rId17"/>
    <p:sldId id="272" r:id="rId18"/>
    <p:sldId id="276" r:id="rId19"/>
    <p:sldId id="274" r:id="rId20"/>
    <p:sldId id="278" r:id="rId21"/>
    <p:sldId id="277" r:id="rId22"/>
    <p:sldId id="279" r:id="rId23"/>
    <p:sldId id="286" r:id="rId24"/>
    <p:sldId id="280" r:id="rId25"/>
    <p:sldId id="287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Az ágazat aktivizálása: két térkép összehasonlítása – látható, hogy sok erősebb zöld árnyalatból (foglalkoztatás) is halvány kék (akkreditált továbbképzések száma a megyében) lett. Vagyis: az ország közepén egy széles sáv látszik. Biztosítani kell a képzések helyi elérhetőségét, így az aktivitás/érdeklődés/szakmai identitás is erősödhet azokon a területeken is, amelyet egyes településkutatók belső periférikus résznek is hívnak.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98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928992" cy="1656184"/>
          </a:xfrm>
        </p:spPr>
        <p:txBody>
          <a:bodyPr/>
          <a:lstStyle/>
          <a:p>
            <a:pPr algn="ctr"/>
            <a:r>
              <a:rPr lang="hu-HU" sz="3200" dirty="0" smtClean="0"/>
              <a:t>TÁMOP-5.4.10-12/1-2012-0001</a:t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800" dirty="0" smtClean="0"/>
              <a:t>A </a:t>
            </a:r>
            <a:r>
              <a:rPr lang="hu-HU" sz="3800" dirty="0"/>
              <a:t>Szociális képzések rendszerének </a:t>
            </a:r>
            <a:r>
              <a:rPr lang="hu-HU" sz="3800" dirty="0" smtClean="0"/>
              <a:t>modernizációja</a:t>
            </a:r>
            <a:br>
              <a:rPr lang="hu-HU" sz="3800" dirty="0" smtClean="0"/>
            </a:br>
            <a:r>
              <a:rPr lang="hu-HU" sz="3200" dirty="0" smtClean="0"/>
              <a:t>c. kiemelt </a:t>
            </a:r>
            <a:r>
              <a:rPr lang="hu-HU" sz="3200" dirty="0"/>
              <a:t>projekt</a:t>
            </a:r>
            <a:br>
              <a:rPr lang="hu-HU" sz="3200" dirty="0"/>
            </a:br>
            <a:r>
              <a:rPr lang="hu-HU" sz="3200" dirty="0"/>
              <a:t>eredményei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r>
              <a:rPr lang="hu-HU" sz="2800" dirty="0"/>
              <a:t>Szociális szakmai </a:t>
            </a:r>
            <a:r>
              <a:rPr lang="hu-HU" sz="2800" dirty="0" smtClean="0"/>
              <a:t>továbbképzések</a:t>
            </a:r>
            <a:br>
              <a:rPr lang="hu-HU" sz="2800" dirty="0" smtClean="0"/>
            </a:br>
            <a:r>
              <a:rPr lang="hu-HU" sz="2800" dirty="0" smtClean="0"/>
              <a:t>1</a:t>
            </a:r>
            <a:r>
              <a:rPr lang="hu-HU" sz="2800" dirty="0"/>
              <a:t>. </a:t>
            </a:r>
            <a:r>
              <a:rPr lang="hu-HU" sz="2800" dirty="0" err="1" smtClean="0"/>
              <a:t>alprojekt</a:t>
            </a:r>
            <a:r>
              <a:rPr lang="hu-HU" sz="2800" dirty="0" smtClean="0"/>
              <a:t> számszerű eredményei 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Kidolgozott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programok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		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Lebonyolított képzések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575 		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Sikeresen végzett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szakemberek száma:				</a:t>
            </a:r>
            <a:r>
              <a:rPr lang="hu-H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13.767 	fő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idősek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6.924 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gyermekjóléti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alapellátás:							1.904 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fogyatékosok szociális ellátása rehabilitációja: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1.555 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pszichiátriai és szenvedélybetegek 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808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gyermekvédelmi szakellátás: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1.371 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családvédelem, családgondozás: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836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hajléktalanellátás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369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0365"/>
            <a:ext cx="3793351" cy="272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41099"/>
            <a:ext cx="4233672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92888" cy="895536"/>
          </a:xfrm>
        </p:spPr>
        <p:txBody>
          <a:bodyPr/>
          <a:lstStyle/>
          <a:p>
            <a:r>
              <a:rPr lang="hu-HU" sz="2800" dirty="0"/>
              <a:t>Szociális szakmai továbbképzések</a:t>
            </a:r>
            <a:br>
              <a:rPr lang="hu-HU" sz="2800" dirty="0"/>
            </a:br>
            <a:r>
              <a:rPr lang="hu-HU" sz="2800" dirty="0"/>
              <a:t>1.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322209"/>
            <a:ext cx="9252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három legnépszerűbb képzési program: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1) Az esetmegbeszélés gyakorlata, technikái (1377 fő),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2) A kiégés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burn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out) megelőzése konfliktuskezelési technikák alkalmazásával (1359 fő),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3) Leggyakoribb időskori kórképek elsődleges ellátása (1334 fő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képzést sikeresen elvégzők és a foglalkoztatottak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aránya régiónként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58008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06397"/>
            <a:ext cx="238689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92888" cy="895536"/>
          </a:xfrm>
        </p:spPr>
        <p:txBody>
          <a:bodyPr/>
          <a:lstStyle/>
          <a:p>
            <a:r>
              <a:rPr lang="hu-HU" sz="2800" dirty="0"/>
              <a:t>Szociális szakmai továbbképzések</a:t>
            </a:r>
            <a:br>
              <a:rPr lang="hu-HU" sz="2800" dirty="0"/>
            </a:br>
            <a:r>
              <a:rPr lang="hu-HU" sz="2800" dirty="0"/>
              <a:t>1.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32220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formák: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száma: 		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575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Hagyományos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képzések								354 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Kihelyezett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képzések									221 db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Lebonyolított képzések darabszáma	Forráshiány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miatt elutasított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intézményi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régiónként							jelentkezések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száma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régiónként-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össz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248(!)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33"/>
            <a:ext cx="4199385" cy="18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9533"/>
            <a:ext cx="4246615" cy="18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27" y="1322209"/>
            <a:ext cx="1322209" cy="13222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" y="5417151"/>
            <a:ext cx="2886728" cy="14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92888" cy="895536"/>
          </a:xfrm>
        </p:spPr>
        <p:txBody>
          <a:bodyPr/>
          <a:lstStyle/>
          <a:p>
            <a:r>
              <a:rPr lang="hu-HU" sz="2800" dirty="0"/>
              <a:t>Szociális szakmai továbbképzések</a:t>
            </a:r>
            <a:br>
              <a:rPr lang="hu-HU" sz="2800" dirty="0"/>
            </a:br>
            <a:r>
              <a:rPr lang="hu-HU" sz="2800" dirty="0"/>
              <a:t>1.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IV.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322209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típusú továbbképzési programok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kerültek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kidolgozása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továbbképzésekhez való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hozzáférés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minden ellátotti területen kiegyenlítetté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vált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felmért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igényekhez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illeszkedően minden régióban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leginkább preferált témák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kerültek megszervezésre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„kihelyezett” képzések szervezése által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képzésre jutás költségei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minimálisra 	csökkentek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608512" cy="26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pPr algn="ctr"/>
            <a:r>
              <a:rPr lang="hu-HU" sz="2800" dirty="0"/>
              <a:t>Szakmaközi együttműködés képzései</a:t>
            </a:r>
            <a:br>
              <a:rPr lang="hu-HU" sz="2800" dirty="0"/>
            </a:br>
            <a:r>
              <a:rPr lang="hu-HU" sz="2800" dirty="0"/>
              <a:t>2. </a:t>
            </a:r>
            <a:r>
              <a:rPr lang="hu-HU" sz="2800" dirty="0" err="1"/>
              <a:t>alprojekt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077072"/>
            <a:ext cx="8187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Kik jelentkezhettek?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9/2000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(VIII.4.)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SzCsM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rendelet 7.§. 2. bekezdésében meghatározott ellátotti területek valamelyikén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személyes gondoskodást végző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továbbképzésre kötelezett személyek pályázhattak, akik még a jelenlegi továbbképzési időszakukban továbbképzési kötelezettségüket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teljesítették.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65" y="1460556"/>
            <a:ext cx="3456384" cy="25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r>
              <a:rPr lang="hu-HU" sz="2800" dirty="0"/>
              <a:t>Szakmaközi együttműködés képzései</a:t>
            </a:r>
            <a:br>
              <a:rPr lang="hu-HU" sz="2800" dirty="0"/>
            </a:br>
            <a:r>
              <a:rPr lang="hu-HU" sz="2800" dirty="0"/>
              <a:t>2.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Kidolgozott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programok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		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Lebonyolított képzések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26 		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Sikeresen végzett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szakemberek száma:				</a:t>
            </a:r>
            <a:r>
              <a:rPr lang="hu-H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638 		fő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idősek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329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gyermekjóléti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alapellátás:							98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fogyatékosok szociális ellátása rehabilitációja: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80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pszichiátriai és szenvedélybetegek 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62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gyermekvédelmi szakellátás: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24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családvédelem, családgondozás: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29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hajléktalanellátás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16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368"/>
            <a:ext cx="5093865" cy="26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4" b="18755"/>
          <a:stretch/>
        </p:blipFill>
        <p:spPr>
          <a:xfrm>
            <a:off x="5652120" y="4358449"/>
            <a:ext cx="3384376" cy="23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08912" cy="895536"/>
          </a:xfrm>
        </p:spPr>
        <p:txBody>
          <a:bodyPr/>
          <a:lstStyle/>
          <a:p>
            <a:r>
              <a:rPr lang="hu-HU" sz="2800" dirty="0"/>
              <a:t>Szakmaközi együttműködés képzései</a:t>
            </a:r>
            <a:br>
              <a:rPr lang="hu-HU" sz="2800" dirty="0"/>
            </a:br>
            <a:r>
              <a:rPr lang="hu-HU" sz="2800" dirty="0"/>
              <a:t>2.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Lebonyolított képzések darabszáma régiónként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16148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58" y="3933056"/>
            <a:ext cx="262764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064896" cy="895536"/>
          </a:xfrm>
        </p:spPr>
        <p:txBody>
          <a:bodyPr/>
          <a:lstStyle/>
          <a:p>
            <a:r>
              <a:rPr lang="hu-HU" sz="2800" dirty="0"/>
              <a:t>Szakmaközi együttműködés képzései</a:t>
            </a:r>
            <a:br>
              <a:rPr lang="hu-HU" sz="2800" dirty="0"/>
            </a:br>
            <a:r>
              <a:rPr lang="hu-HU" sz="2800" dirty="0"/>
              <a:t>2.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5248" y="1322209"/>
            <a:ext cx="81870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szemléletmód formálása,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különböző társterületekkel való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együttműködés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intenzitásának javítása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olyan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technikák, módszerek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elsajátítása történt, amelynek segítségével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az együttműködés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hatékonysága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növelhető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szakmán belüli, a különböző szakterületeken dolgozó munkatársak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együttműködésének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szorosabbá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tétele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munkamódszer az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egymástól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tanulás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amely a résztvevők aktív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részvételével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esetmegbeszélések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szerepjátékok alkalmazásával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valósult meg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társszakmák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részvételének jelentősége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heterogén csoportok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szakterületi és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földrajzi értelemben is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szakmaközi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együttműködésen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alapuló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továbbképzési programok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gondolkodás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meggyökeresítése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5724128" y="4278308"/>
            <a:ext cx="3327842" cy="24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pPr algn="ctr"/>
            <a:r>
              <a:rPr lang="hu-HU" sz="2800" dirty="0" err="1"/>
              <a:t>Interprofesszionális</a:t>
            </a:r>
            <a:r>
              <a:rPr lang="hu-HU" sz="2800" dirty="0"/>
              <a:t> </a:t>
            </a:r>
            <a:r>
              <a:rPr lang="hu-HU" sz="2800" dirty="0" smtClean="0"/>
              <a:t>vezetőképzés 3. </a:t>
            </a:r>
            <a:r>
              <a:rPr lang="hu-HU" sz="2800" dirty="0" err="1" smtClean="0"/>
              <a:t>alprojekt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077072"/>
            <a:ext cx="8187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Kik jelentkezhettek?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alapszolgáltatások, szakosított ellátások vezetői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gyermekjóléti alapellátás, gyermekvédelmi szakellátás vezetői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és gyermekvédelmi ágazati irányításban dolgozó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személyek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05" y="1484784"/>
            <a:ext cx="4123944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r>
              <a:rPr lang="hu-HU" sz="2800" dirty="0" err="1"/>
              <a:t>Interprofesszionális</a:t>
            </a:r>
            <a:r>
              <a:rPr lang="hu-HU" sz="2800" dirty="0"/>
              <a:t> </a:t>
            </a:r>
            <a:r>
              <a:rPr lang="hu-HU" sz="2800" dirty="0" smtClean="0"/>
              <a:t>vezetőképzés 3.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Kidolgozott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programok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	db /300 óra/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Lebonyolított képzések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száma: 					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		db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Sikeresen végzett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szakemberek száma:				</a:t>
            </a:r>
            <a:r>
              <a:rPr lang="hu-H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249 		fő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idősek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118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gyermekjóléti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alapellátás:							61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fogyatékosok szociális ellátása rehabilitációja: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18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pszichiátriai és szenvedélybetegek szociális ellátása: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4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gyermekvédelmi szakellátás: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13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családvédelem, családgondozás: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23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hajléktalanellátás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8 		fő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ágazati irányításban dolgozók: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4093412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55618"/>
            <a:ext cx="2777756" cy="24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Miről fogunk hallani?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590465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indokoltsága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céljai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alprojektek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főbb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tevékenységei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kidolgozott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képzési programok, oktatói és 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hallgatói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segédanyagok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alprojekt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Szociális szakmai továbbképzések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alprojekt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Szakmaközi együttműködés képzései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alprojekt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Interprofesszionális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vezetőképzés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alprojekt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GyermekvédelmI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Képzési programok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Közvetlen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atások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2849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08912" cy="895536"/>
          </a:xfrm>
        </p:spPr>
        <p:txBody>
          <a:bodyPr/>
          <a:lstStyle/>
          <a:p>
            <a:r>
              <a:rPr lang="hu-HU" sz="2800" dirty="0" err="1"/>
              <a:t>Interprofesszionális</a:t>
            </a:r>
            <a:r>
              <a:rPr lang="hu-HU" sz="2800" dirty="0"/>
              <a:t> </a:t>
            </a:r>
            <a:r>
              <a:rPr lang="hu-HU" sz="2800" dirty="0" smtClean="0"/>
              <a:t>vezetőképzés</a:t>
            </a:r>
            <a:br>
              <a:rPr lang="hu-HU" sz="2800" dirty="0" smtClean="0"/>
            </a:br>
            <a:r>
              <a:rPr lang="hu-HU" sz="2800" dirty="0" smtClean="0"/>
              <a:t>3.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képzés helyszínei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7 képzési csoport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Székesfehérvár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csoport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Zalaegerszeg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Győr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Pécs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Szeged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Békéscsaba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Debrecen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Nyíregyháza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Miskolc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1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képzési csoport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85617"/>
            <a:ext cx="4364997" cy="2456492"/>
          </a:xfrm>
          <a:prstGeom prst="rect">
            <a:avLst/>
          </a:prstGeom>
        </p:spPr>
      </p:pic>
      <p:pic>
        <p:nvPicPr>
          <p:cNvPr id="5" name="Kép 4" descr="C:\Dropbox\Alternatív BOX\Hatástanulmány\3. Alprojekt\3. Alprojek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967480" cy="2710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1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676456" cy="895536"/>
          </a:xfrm>
        </p:spPr>
        <p:txBody>
          <a:bodyPr/>
          <a:lstStyle/>
          <a:p>
            <a:r>
              <a:rPr lang="hu-HU" sz="2800" dirty="0" err="1"/>
              <a:t>Interprofesszionális</a:t>
            </a:r>
            <a:r>
              <a:rPr lang="hu-HU" sz="2800" dirty="0"/>
              <a:t> </a:t>
            </a:r>
            <a:r>
              <a:rPr lang="hu-HU" sz="2800" dirty="0" smtClean="0"/>
              <a:t>vezetőképzés</a:t>
            </a:r>
            <a:br>
              <a:rPr lang="hu-HU" sz="2800" dirty="0" smtClean="0"/>
            </a:br>
            <a:r>
              <a:rPr lang="hu-HU" sz="2800" dirty="0" smtClean="0"/>
              <a:t>3.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err="1" smtClean="0"/>
              <a:t>Iii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komplex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interprofesszionális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szemléletű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célzottan a szociális- 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gyermekvédelmi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rendszer vezetői részére szükséges ismerteket integráló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300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órás vezetőképző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program, mely 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egész ország területén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kiscsoportos gyakorlatorientált, tréning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jellegű, tematikai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egységenként 	30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órás, továbbképzések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forma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heterogén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képzési csoportok, melyek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elősegítették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egymás 	véleményének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szemléletének, szakmai munkamódszereinek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megismerését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képzés támogatja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szakmaközi együttműködéshez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szükséges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ismeretek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gyakorlatok megszerzését, a kompetenciák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fejlesztését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képzések egyik alapvető munkamódszere, az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egymástól tanulás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amely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hallgatók aktív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részvételével, esetmegbeszélések,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szerepjátékok csoport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tréning gyakorlatok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alkalmazásával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valósult meg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nagy előrelépés történt az ágazati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vezetőképzés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elméletének 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szakmai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standardjainak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kialakítása terén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11198"/>
            <a:ext cx="2040227" cy="15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pPr algn="ctr"/>
            <a:r>
              <a:rPr lang="hu-HU" sz="2800" dirty="0" err="1" smtClean="0"/>
              <a:t>GyermekvédelmI</a:t>
            </a:r>
            <a:r>
              <a:rPr lang="hu-HU" sz="2800" dirty="0" smtClean="0"/>
              <a:t> Képzési programok</a:t>
            </a:r>
            <a:br>
              <a:rPr lang="hu-HU" sz="2800" dirty="0" smtClean="0"/>
            </a:br>
            <a:r>
              <a:rPr lang="hu-HU" sz="2800" dirty="0" smtClean="0"/>
              <a:t>4. </a:t>
            </a:r>
            <a:r>
              <a:rPr lang="hu-HU" sz="2800" dirty="0" err="1" smtClean="0"/>
              <a:t>alprojekt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340768"/>
            <a:ext cx="818702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Kik jelentkezhettek?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befogadó szülői ellátást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nyújtó személyes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gondoskodást végző szakemberek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helyettes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szülő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nevelőszülő,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speciális nevelőszülő,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különleges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nevelőszülő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gyermekvédelemben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dolgozó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segítő szakemberek</a:t>
            </a:r>
          </a:p>
          <a:p>
            <a:pPr marL="285750" indent="-285750">
              <a:buFontTx/>
              <a:buChar char="-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gyermekvédelmi gyámok,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alapképzés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családgondozói,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utógondozói munkakörben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gyermekvédelmi szakellátásban dolgozó szakemberek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továbbképzés (2 év szakmai gyakorlat)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hivatásos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gyámi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gyámi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gondozói tanácsadó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eseti gondnok</a:t>
            </a:r>
          </a:p>
          <a:p>
            <a:pPr lvl="2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gyermekotthon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vezető munkakörben dolgozó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szakember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pPr algn="ctr"/>
            <a:r>
              <a:rPr lang="hu-HU" sz="2800" dirty="0" err="1" smtClean="0"/>
              <a:t>GyermekvédelmI</a:t>
            </a:r>
            <a:r>
              <a:rPr lang="hu-HU" sz="2800" dirty="0" smtClean="0"/>
              <a:t> Képzési programok</a:t>
            </a:r>
            <a:br>
              <a:rPr lang="hu-HU" sz="2800" dirty="0" smtClean="0"/>
            </a:br>
            <a:r>
              <a:rPr lang="hu-HU" sz="2800" dirty="0" smtClean="0"/>
              <a:t>4. </a:t>
            </a:r>
            <a:r>
              <a:rPr lang="hu-HU" sz="2800" dirty="0" err="1" smtClean="0"/>
              <a:t>alprojekt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340768"/>
            <a:ext cx="81870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Kik jelentkezhettek?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befogadó szülőket segítő szakemberek</a:t>
            </a:r>
          </a:p>
          <a:p>
            <a:pPr lvl="0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nevelőszülő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tanácsadó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vérszerinti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családgondozó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gyámi gondozási tanácsadó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fejlesztő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pedagógus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nevelő,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lakásotthon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vezető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Intézmény/Szakmai vezető</a:t>
            </a:r>
          </a:p>
          <a:p>
            <a:pPr lvl="0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vérszerinti szülők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18032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err="1" smtClean="0"/>
              <a:t>GyermekvédelmI</a:t>
            </a:r>
            <a:r>
              <a:rPr lang="hu-HU" sz="2800" dirty="0" smtClean="0"/>
              <a:t> Képzések/továbbképzések</a:t>
            </a:r>
            <a:br>
              <a:rPr lang="hu-HU" sz="2800" dirty="0" smtClean="0"/>
            </a:br>
            <a:r>
              <a:rPr lang="hu-HU" sz="2800" dirty="0" smtClean="0"/>
              <a:t>4.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Kidolgozott képzési programok száma: 				9 			db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Nevelőszülői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OKJ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 száma: 		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74			 db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Sikeresen végzett szakemberek száma: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1785 (194)	 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Gyermekvédelmi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gyámi témájú alap- és továbbképzés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 száma: 						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17+7 		db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Sikeresen végzett szakemberek száma:					 406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+196 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Befogadó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szülőket segítő szakemberek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 és tovább képzése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 száma: 		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1+9 			db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Sikeresen végzett szakemberek száma: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25+221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3" y="5085184"/>
            <a:ext cx="1600200" cy="1600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976063"/>
            <a:ext cx="1503040" cy="1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err="1" smtClean="0"/>
              <a:t>GyermekvédelmI</a:t>
            </a:r>
            <a:r>
              <a:rPr lang="hu-HU" sz="2800" dirty="0" smtClean="0"/>
              <a:t> Képzések/továbbképzések</a:t>
            </a:r>
            <a:br>
              <a:rPr lang="hu-HU" sz="2800" dirty="0" smtClean="0"/>
            </a:br>
            <a:r>
              <a:rPr lang="hu-HU" sz="2800" dirty="0" smtClean="0"/>
              <a:t>4. </a:t>
            </a:r>
            <a:r>
              <a:rPr lang="hu-HU" sz="2800" dirty="0" err="1"/>
              <a:t>alprojekt</a:t>
            </a:r>
            <a:r>
              <a:rPr lang="hu-HU" sz="2800" dirty="0"/>
              <a:t> számszerű eredményei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29" y="1322209"/>
            <a:ext cx="85562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Befogadó szülők továbbképzése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 száma: 		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50 			db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Sikeresen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végzett szakemberek száma: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1111 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Vérszerinti Szülők Felkészítő Kompetencia-fejlesztő programja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Lebonyolított képzések száma: 			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 			db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Sikeresen végzett szakemberek száma:				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22 			fő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Helyettes szülők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képzése							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került szervezésre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Hivatásos nevelőszülők képzése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					nem került szervezésre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67876"/>
            <a:ext cx="2673469" cy="26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Nevelőszülő </a:t>
            </a:r>
            <a:r>
              <a:rPr lang="hu-HU" sz="2800" dirty="0" err="1" smtClean="0"/>
              <a:t>okj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csoportok országos megoszlása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gyermekvédelmi rendszer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jogszabályban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előírt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kötelezettségeit 	kizárólag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nevelőszülői hálózat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bővítésével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új feltételeknek megfelelő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szakemberek képzésével, továbbképzésével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képes teljesíteni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fő új nevelőszülő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bevonása programba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korábban el nem érhető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tartalmak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(speciális és különleges 	nevelési igényű gyermekekkel való bánásmód)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képzés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közös fórumot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teremtett a problémák megvitatására, az 	egyeztetésre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824536" cy="20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52329"/>
            <a:ext cx="2592288" cy="29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Gyermekvédelmi gyámok</a:t>
            </a:r>
            <a:br>
              <a:rPr lang="hu-HU" sz="2800" dirty="0" smtClean="0"/>
            </a:br>
            <a:r>
              <a:rPr lang="hu-HU" sz="2800" dirty="0" smtClean="0"/>
              <a:t>alap-/továbbképzése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csoportok országos megoszlása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Gyermekvédelmi gyámok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alapképzése									továbbképzése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megvalósult a jogszabályi előírások alapján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új feladatokkal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rendelkező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gyermekvédelmi gyámok képzése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számos a területen már dolgozó szakember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átképzése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valósult meg, 	ezáltal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munkaerőpiaci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esélyeik jelentősen javultak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változó jogszabályi környezet,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számos új feladat, kihívás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0" y="2492896"/>
            <a:ext cx="3039360" cy="13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41" y="2465871"/>
            <a:ext cx="3709736" cy="13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09" y="1196752"/>
            <a:ext cx="1397333" cy="13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nevelőszülők továbbképzése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csoportok országos megoszlása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jogszabályi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kötelezettség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teljesítésének lehetősége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jogszabályi változások miatt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aktuális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témák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közös fórum,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tapasztalatcsere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információáramlás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4608512" cy="171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90357"/>
            <a:ext cx="2337547" cy="25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Befogadó szülőket segítő szakemberek alap-/továbbképzése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8"/>
            <a:ext cx="84750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 csoportok országos megoszlása (továbbképzés)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segítő szakmában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dolgozók képzésbe történő bevonása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naprakész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szakmai tudás megszerzése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a befogadó szülői hálózatban tevékenykedők felkészültségének erősítése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177504" cy="150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4482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A projekt indokoltsága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Kiszolgálatlan továbbképzési igények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kereslet-kínálat közti differenciák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területi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ellátási területenkénti 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kiegyenlítetlenség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Működési nyilvántartás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rendszerének hiányosságai</a:t>
            </a: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szakmaközi együttműködésre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épülő továbbképzési programok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hiánya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Vezetőknek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szóló továbbképzések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hiánya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Jelentős változások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gyermekvédelmi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ellátórendszerben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9"/>
          <a:stretch/>
        </p:blipFill>
        <p:spPr>
          <a:xfrm>
            <a:off x="4961060" y="4037602"/>
            <a:ext cx="4107016" cy="24854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00" y="1268760"/>
            <a:ext cx="41814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Közvetlen Hatások 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9430" y="1322209"/>
            <a:ext cx="84750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projekt által elért eredmények közvetlen hatásai: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szakmai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ismeretek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bővülése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 alapképzésben megszerzett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tudásanyag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készségek új elvárásokhoz, módszerekhez történő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igazítása,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kiégés megelőzése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 dolgozók lelki egészségének megóvása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szakmához kapcsolódó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stresszhelyzetek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(konfliktus-szituációk)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kiküszöbölése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csökkentése,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szakmai/regionális hálózatok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(újra)alakulása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jó gyakorlatok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terjesztése,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multiplikáció,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térségi-ágazati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együttműködés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erősítése a humán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közszolgáltatásokban,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családi minták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 családi szocializáció hatásainak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terjesztése,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szakmai képzések pozitív hatása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pályaorientációra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növekedhet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szociális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pálya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megtartóereje,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50" y="4804761"/>
            <a:ext cx="1539929" cy="20532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26319"/>
            <a:ext cx="2220858" cy="16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Közvetlen Hatások 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9430" y="1322209"/>
            <a:ext cx="8187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projekt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által elért eredmények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közvetlen hatásai: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a továbbképzési lehetőségek országosan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kiegyenlített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elérhetősége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képzések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helyi igényekhez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történő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igazodása,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korábban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nem fellelhető képzési tartalmak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megjelenése,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korszerű,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naprakész tananyagok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több száz résztvevői visszajelzés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alapján átdolgozva,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tapasztalatcsere, tudásmegosztás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oktatók és a résztvevők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között,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együttműködés és egymástól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tanulás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továbbképzések fontos elemei az ágazat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hatékonyságának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	innovációjának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területi együttműködésének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(kommunikációjának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egyre komplexebb szociális és gyermekvédelmi problémákra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újszerű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megoldások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keresése.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66" y="4757834"/>
            <a:ext cx="1357234" cy="21773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4941168"/>
            <a:ext cx="1943781" cy="17008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77" y="4793424"/>
            <a:ext cx="23072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63" y="1412776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895536"/>
          </a:xfrm>
        </p:spPr>
        <p:txBody>
          <a:bodyPr/>
          <a:lstStyle/>
          <a:p>
            <a:r>
              <a:rPr lang="hu-HU" sz="2800" dirty="0" smtClean="0"/>
              <a:t>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22209"/>
            <a:ext cx="818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3013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424936" cy="2016224"/>
          </a:xfrm>
        </p:spPr>
        <p:txBody>
          <a:bodyPr/>
          <a:lstStyle/>
          <a:p>
            <a:r>
              <a:rPr lang="hu-HU" dirty="0"/>
              <a:t>KÖSZÖNÖM </a:t>
            </a:r>
            <a:r>
              <a:rPr lang="hu-HU" dirty="0" smtClean="0"/>
              <a:t>A </a:t>
            </a:r>
            <a:r>
              <a:rPr lang="hu-HU" dirty="0"/>
              <a:t>FIGYELMET</a:t>
            </a:r>
            <a:r>
              <a:rPr lang="hu-HU" dirty="0" smtClean="0"/>
              <a:t>!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051720" y="263691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andras.martos</a:t>
            </a:r>
            <a:r>
              <a:rPr lang="hu-H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ncsszi.hu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8" y="3329408"/>
            <a:ext cx="3181631" cy="31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A projekt céljai 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9/2000.(VIII.4.)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SzCsM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rendelet által szabályozott szociális továbbképzési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rendszer modernizációja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szociális és gyermekvédelmi/gyermekjóléti 	ágazatban dolgozók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szakmai 	felkészültségének erősítése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továbbképzési rendszer alapját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képező 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működési nyilvántartás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korszerű alapokra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történő áthelyezése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Erősödjön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ellátórendszerek szakmaközi együttműködése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humán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közszolgáltatások mentén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Szakmaközi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együttműködésen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alapuló 	továbbképzési programok kidolgozása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22472"/>
            <a:ext cx="31722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A projekt céljai 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szociális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gyermekvédelmi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vezetőképző továbbképzési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rendszer alapjainak lefektetése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szociális és gyermekvédelmi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ágazat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vezetőinek és ágazat irányításában dolgozók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kompetenciafejlesztése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befogadó szülői ellátás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képzési, továbbképzési programjainak átdolgozása/kifejlesztése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helyettes szülők,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nevelőszülők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(különös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tekintettel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romák)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felkészültségének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létszámának növelése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befogadó szülőket segítő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szakemberek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hivatásos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gyermekvédelmi gyámok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	felkészültségi szintjének emelése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gyermekvédelmi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gondoskodásban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élők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vérszerinti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szülei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részére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rendezett családi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élethez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gyermekneveléshez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szükséges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kompetencia 	fejlesztő programok indítása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34918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895536"/>
          </a:xfrm>
        </p:spPr>
        <p:txBody>
          <a:bodyPr/>
          <a:lstStyle/>
          <a:p>
            <a:r>
              <a:rPr lang="hu-HU" sz="2800" dirty="0" smtClean="0"/>
              <a:t>Az </a:t>
            </a:r>
            <a:r>
              <a:rPr lang="hu-HU" sz="2800" dirty="0" err="1" smtClean="0"/>
              <a:t>alprojektek</a:t>
            </a:r>
            <a:r>
              <a:rPr lang="hu-HU" sz="2800" dirty="0" smtClean="0"/>
              <a:t> főbb tevékenységei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40768"/>
            <a:ext cx="5616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Kérdőíves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igényfelmérés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kifejlesztendő tananyagtartalmakra, képzési igényekre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vonatkozóan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Szakértők bevonásával zajló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tananyagfejlesztés 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programok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minősítése/engedélyeztetése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Megyei információs napok és együttműködési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fórumok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Képzők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képzése-szakmai felkészítő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napok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 Képzések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4744"/>
            <a:ext cx="1512168" cy="15121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55" y="2060848"/>
            <a:ext cx="965778" cy="12072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39" y="2834719"/>
            <a:ext cx="1064423" cy="10644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54582"/>
            <a:ext cx="1008112" cy="10946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92" y="5650428"/>
            <a:ext cx="1975930" cy="12349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1" y="3789040"/>
            <a:ext cx="1861914" cy="1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64" y="1226925"/>
            <a:ext cx="2967492" cy="227408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895536"/>
          </a:xfrm>
        </p:spPr>
        <p:txBody>
          <a:bodyPr/>
          <a:lstStyle/>
          <a:p>
            <a:r>
              <a:rPr lang="hu-HU" sz="2800" dirty="0" smtClean="0"/>
              <a:t>A kidolgozott képzési programok, oktatói és hallgatói segédanyagok 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40768"/>
            <a:ext cx="56166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49 db 40 órás szakmai továbbképzés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gyermekvédelem területén dolgozó szakemberek számára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50 órás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interprofesszionális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készségeket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fejlesztő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a szakmaközi együttműködés gyakorlatát erősítő képzés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300 órás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interprofesszionális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vezetői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készséget fejlesztő és ezen szemlélet szerinti vezetői tevékenységet fejlesztő képzés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466975" cy="18478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08" y="5204842"/>
            <a:ext cx="2757188" cy="16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895536"/>
          </a:xfrm>
        </p:spPr>
        <p:txBody>
          <a:bodyPr/>
          <a:lstStyle/>
          <a:p>
            <a:r>
              <a:rPr lang="hu-HU" sz="2800" dirty="0"/>
              <a:t>A kidolgozott képzési programok, oktatói és hallgatói segédanyagok </a:t>
            </a:r>
            <a:r>
              <a:rPr lang="hu-HU" sz="2800" dirty="0" smtClean="0"/>
              <a:t>II.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9430" y="1340768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 db OKJ szerinti 500 órás nevelőszülő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képzés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a befogadó szülői ellátást segítő szakemberek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szakmai és továbbképzése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a gyermekvédelmi gyámok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képzésére és továbbképzésére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helyettes szülők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képzési programja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a hivatásos nevelőszülők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képzési programja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képzés a nevelőszülők továbbképzésére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db a vérszerinti szülők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kompetencia fejlesztő programja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r="16454"/>
          <a:stretch/>
        </p:blipFill>
        <p:spPr>
          <a:xfrm>
            <a:off x="6012160" y="1772816"/>
            <a:ext cx="2952328" cy="45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76864" cy="895536"/>
          </a:xfrm>
        </p:spPr>
        <p:txBody>
          <a:bodyPr/>
          <a:lstStyle/>
          <a:p>
            <a:pPr algn="ctr"/>
            <a:r>
              <a:rPr lang="hu-HU" sz="2800" dirty="0"/>
              <a:t>Szociális szakmai továbbképzések</a:t>
            </a:r>
            <a:br>
              <a:rPr lang="hu-HU" sz="2800" dirty="0"/>
            </a:br>
            <a:r>
              <a:rPr lang="hu-HU" sz="2800" dirty="0"/>
              <a:t>1. </a:t>
            </a:r>
            <a:r>
              <a:rPr lang="hu-HU" sz="2800" dirty="0" err="1"/>
              <a:t>alprojekt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3501008"/>
            <a:ext cx="81870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Kik jelentkezhettek?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jogszabályban meghatározott ellátotti területek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valamelyikén tevékenykedő,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továbbképzésre kötelezett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személyes gondoskodást végző személyek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idősek szociális ellátása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gyermekjóléti alapellátás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fogyatékosok szociális ellátása rehabilitációja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pszichiátriai és szenvedélybetegek szociális ellátása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gyermekvédelmi szakellátás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családvédelem, családgondozás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hajléktalanellátás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55" y="1268760"/>
            <a:ext cx="3249386" cy="24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746</Words>
  <Application>Microsoft Office PowerPoint</Application>
  <PresentationFormat>Diavetítés a képernyőre (4:3 oldalarány)</PresentationFormat>
  <Paragraphs>385</Paragraphs>
  <Slides>34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TÁMOP-5.4.10-12/1-2012-0001  A Szociális képzések rendszerének modernizációja c. kiemelt projekt eredményei</vt:lpstr>
      <vt:lpstr>Miről fogunk hallani?</vt:lpstr>
      <vt:lpstr>A projekt indokoltsága</vt:lpstr>
      <vt:lpstr>A projekt céljai I.</vt:lpstr>
      <vt:lpstr>A projekt céljai II.</vt:lpstr>
      <vt:lpstr>Az alprojektek főbb tevékenységei</vt:lpstr>
      <vt:lpstr>A kidolgozott képzési programok, oktatói és hallgatói segédanyagok I.</vt:lpstr>
      <vt:lpstr>A kidolgozott képzési programok, oktatói és hallgatói segédanyagok II.</vt:lpstr>
      <vt:lpstr>Szociális szakmai továbbképzések 1. alprojekt</vt:lpstr>
      <vt:lpstr>Szociális szakmai továbbképzések 1. alprojekt számszerű eredményei I.</vt:lpstr>
      <vt:lpstr>Szociális szakmai továbbképzések 1. alprojekt számszerű eredményei II.</vt:lpstr>
      <vt:lpstr>Szociális szakmai továbbképzések 1. alprojekt számszerű eredményei III.</vt:lpstr>
      <vt:lpstr>Szociális szakmai továbbképzések 1. alprojekt számszerű eredményei IV.</vt:lpstr>
      <vt:lpstr>Szakmaközi együttműködés képzései 2. alprojekt</vt:lpstr>
      <vt:lpstr>Szakmaközi együttműködés képzései 2. alprojekt számszerű eredményei I.</vt:lpstr>
      <vt:lpstr>Szakmaközi együttműködés képzései 2. alprojekt számszerű eredményei II.</vt:lpstr>
      <vt:lpstr>Szakmaközi együttműködés képzései 2. alprojekt számszerű eredményei II.</vt:lpstr>
      <vt:lpstr>Interprofesszionális vezetőképzés 3. alprojekt</vt:lpstr>
      <vt:lpstr>Interprofesszionális vezetőképzés 3. alprojekt számszerű eredményei I.</vt:lpstr>
      <vt:lpstr>Interprofesszionális vezetőképzés 3. alprojekt számszerű eredményei II.</vt:lpstr>
      <vt:lpstr>Interprofesszionális vezetőképzés 3. alprojekt számszerű eredményei Iii.</vt:lpstr>
      <vt:lpstr>GyermekvédelmI Képzési programok 4. alprojekt</vt:lpstr>
      <vt:lpstr>GyermekvédelmI Képzési programok 4. alprojekt</vt:lpstr>
      <vt:lpstr>GyermekvédelmI Képzések/továbbképzések 4. alprojekt számszerű eredményei I.</vt:lpstr>
      <vt:lpstr>GyermekvédelmI Képzések/továbbképzések 4. alprojekt számszerű eredményei II.</vt:lpstr>
      <vt:lpstr>Nevelőszülő okj</vt:lpstr>
      <vt:lpstr>Gyermekvédelmi gyámok alap-/továbbképzése</vt:lpstr>
      <vt:lpstr>nevelőszülők továbbképzése</vt:lpstr>
      <vt:lpstr>Befogadó szülőket segítő szakemberek alap-/továbbképzése</vt:lpstr>
      <vt:lpstr>Közvetlen Hatások I.</vt:lpstr>
      <vt:lpstr>Közvetlen Hatások II.</vt:lpstr>
      <vt:lpstr> </vt:lpstr>
      <vt:lpstr> </vt:lpstr>
      <vt:lpstr>KÖSZÖNÖM A FIGYELMET! 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Vélemény</cp:lastModifiedBy>
  <cp:revision>90</cp:revision>
  <dcterms:created xsi:type="dcterms:W3CDTF">2014-03-03T11:13:53Z</dcterms:created>
  <dcterms:modified xsi:type="dcterms:W3CDTF">2015-01-27T15:57:22Z</dcterms:modified>
</cp:coreProperties>
</file>