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9"/>
  </p:notesMasterIdLst>
  <p:sldIdLst>
    <p:sldId id="259" r:id="rId2"/>
    <p:sldId id="260" r:id="rId3"/>
    <p:sldId id="267" r:id="rId4"/>
    <p:sldId id="283" r:id="rId5"/>
    <p:sldId id="282" r:id="rId6"/>
    <p:sldId id="292" r:id="rId7"/>
    <p:sldId id="286" r:id="rId8"/>
    <p:sldId id="287" r:id="rId9"/>
    <p:sldId id="273" r:id="rId10"/>
    <p:sldId id="272" r:id="rId11"/>
    <p:sldId id="274" r:id="rId12"/>
    <p:sldId id="269" r:id="rId13"/>
    <p:sldId id="270" r:id="rId14"/>
    <p:sldId id="266" r:id="rId15"/>
    <p:sldId id="293" r:id="rId16"/>
    <p:sldId id="264" r:id="rId17"/>
    <p:sldId id="275" r:id="rId18"/>
    <p:sldId id="262" r:id="rId19"/>
    <p:sldId id="280" r:id="rId20"/>
    <p:sldId id="277" r:id="rId21"/>
    <p:sldId id="278" r:id="rId22"/>
    <p:sldId id="289" r:id="rId23"/>
    <p:sldId id="276" r:id="rId24"/>
    <p:sldId id="290" r:id="rId25"/>
    <p:sldId id="291" r:id="rId26"/>
    <p:sldId id="294" r:id="rId27"/>
    <p:sldId id="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22" autoAdjust="0"/>
  </p:normalViewPr>
  <p:slideViewPr>
    <p:cSldViewPr snapToObjects="1">
      <p:cViewPr>
        <p:scale>
          <a:sx n="50" d="100"/>
          <a:sy n="50" d="100"/>
        </p:scale>
        <p:origin x="-3384" y="-1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2015.01.27.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476672"/>
            <a:ext cx="6770817" cy="1440160"/>
          </a:xfrm>
        </p:spPr>
        <p:txBody>
          <a:bodyPr/>
          <a:lstStyle/>
          <a:p>
            <a:r>
              <a:rPr lang="hu-HU" altLang="hu-HU" sz="4000" dirty="0" smtClean="0"/>
              <a:t>Szociális </a:t>
            </a:r>
            <a:r>
              <a:rPr lang="hu-HU" altLang="hu-HU" sz="4000" dirty="0"/>
              <a:t>képzések rendszerének modernizációja </a:t>
            </a:r>
            <a:r>
              <a:rPr lang="hu-HU" altLang="hu-HU" sz="4000" dirty="0" smtClean="0"/>
              <a:t>TÁMOP-5.4.10-12/</a:t>
            </a:r>
            <a:br>
              <a:rPr lang="hu-HU" altLang="hu-HU" sz="4000" dirty="0" smtClean="0"/>
            </a:br>
            <a:r>
              <a:rPr lang="hu-HU" altLang="hu-HU" sz="4000" dirty="0" smtClean="0"/>
              <a:t>1-2012-0001</a:t>
            </a:r>
            <a:r>
              <a:rPr lang="hu-HU" altLang="hu-HU" dirty="0">
                <a:solidFill>
                  <a:srgbClr val="000000"/>
                </a:solidFill>
              </a:rPr>
              <a:t/>
            </a:r>
            <a:br>
              <a:rPr lang="hu-HU" altLang="hu-HU" dirty="0">
                <a:solidFill>
                  <a:srgbClr val="000000"/>
                </a:solidFill>
              </a:rPr>
            </a:b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5536" y="45811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Apor Vilmos Katolikus Főiskola szerepe a kiemelt projektben</a:t>
            </a:r>
          </a:p>
        </p:txBody>
      </p:sp>
      <p:pic>
        <p:nvPicPr>
          <p:cNvPr id="6" name="Kép 5" descr="AVKF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63484" y="188640"/>
            <a:ext cx="142819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3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„Édesapám nem erőltetett semmit, hanem nagyon jó érzéssel és ráhangolódással irányította, hogy miket olvassak, vagy hogy hogyan kell egy-egy technikai dolgot megtanulni az agyagozásban. … Nagyon jó ráhangolódással volt arra, hogy melyikünk mire rezdül, melyikünk mire nyitottabb. Ráérzett arra, hogy kinek mi megy jobban, és azt a területet erősítette, támogatta technikailag, és annak megfelelő könyveket tett le az asztalomra.”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Józsa, 2014)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 érzékeny,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válaszkész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figyelem és iránymutatás egysége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92888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II.</a:t>
            </a:r>
            <a:br>
              <a:rPr lang="hu-HU" sz="2800" dirty="0"/>
            </a:br>
            <a:r>
              <a:rPr lang="hu-HU" sz="2800" dirty="0"/>
              <a:t>gondozás-nevelés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1412776"/>
            <a:ext cx="8436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Érzelmi melegség és rezonancia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Szükségletekre hangolt nevelés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Keretek, határok támaszt nyújtó szerepe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„Melegházhatás”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Tanuláselméleti alapok</a:t>
            </a: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viselkedés formálásában: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modellkövetés és azonosulás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ozitív megerősítés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454005" cy="398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2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Érzelmi–kapcsolati alapok építése, személyiségfejlesztés</a:t>
            </a:r>
            <a:endParaRPr lang="hu-HU" sz="2800" dirty="0"/>
          </a:p>
        </p:txBody>
      </p:sp>
      <p:pic>
        <p:nvPicPr>
          <p:cNvPr id="2050" name="Picture 2" descr="F:\TÁMOP-pályázat 2015_01_18\KÖTETEK - TANANYAGOK\9. kötet- Működő nevszülők- Hallgatói 1\Táblázatok- Képi anyagok\41_o_Erikson rövide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6" y="1484784"/>
            <a:ext cx="6840760" cy="53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6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568952" cy="926976"/>
          </a:xfrm>
        </p:spPr>
        <p:txBody>
          <a:bodyPr/>
          <a:lstStyle/>
          <a:p>
            <a:pPr algn="ctr"/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Érzelmi–kapcsolati alapok építése, személyiségfejlesztés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3" y="148478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Kötődés, ráhangolódás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:\TÁMOP-pályázat 2015_01_18\KÖTETEK - TANANYAGOK\18. kötet- Hivatásos nsz átképz Oktatói\Kötet képei Bencének\6_o_kötődési típus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3" y="1916832"/>
            <a:ext cx="8810625" cy="49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48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</a:t>
            </a:r>
            <a:r>
              <a:rPr lang="hu-HU" sz="2800" dirty="0" smtClean="0"/>
              <a:t>III.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 családterápia szemlélete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1412776"/>
            <a:ext cx="820891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család mint rendszer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Kölcsönös egymásra hatás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belső egyensúlyra törekvés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Állandóság és változás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Alrendszerek és határok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CSALÁDTERÁPIÁS SZEMLÉLET ALKALMAZÁSA</a:t>
            </a:r>
          </a:p>
          <a:p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„főkönyv” készítése, kölcsönös kérés, átkeretezés, cirkuláris kérdések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</a:t>
            </a:r>
            <a:r>
              <a:rPr lang="hu-HU" sz="2800" dirty="0" smtClean="0"/>
              <a:t>III.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 családterápia szemlélete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56895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diszfunkcionális család:</a:t>
            </a:r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Kevés figyelem a tagok egyéni meglátásaira</a:t>
            </a: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Határok sajátosságai – zárkózás, merevség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Belső ellenállás, nem egységes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Kettős kötés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Sajátos kapcsolatok - koalíció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családi szeretetközösségben lehetőség nyílik </a:t>
            </a:r>
          </a:p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egymásra hangolódásra, az együttműködés készségének formálására is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352928" cy="926976"/>
          </a:xfrm>
        </p:spPr>
        <p:txBody>
          <a:bodyPr/>
          <a:lstStyle/>
          <a:p>
            <a:pPr algn="ctr"/>
            <a:r>
              <a:rPr lang="hu-HU" sz="2800" dirty="0" smtClean="0"/>
              <a:t>A keresztény család feladatai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Familiaris</a:t>
            </a:r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hu-HU" dirty="0" err="1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Consortio</a:t>
            </a:r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hu-HU" altLang="hu-H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  26</a:t>
            </a:r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pont:</a:t>
            </a:r>
          </a:p>
          <a:p>
            <a:endParaRPr lang="hu-HU" altLang="hu-HU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családban mint személyek közösségében igen nagy gondot kell fordítani a gyermekre azáltal, hogy tiszteletben tartják személyi méltóságát, nagyra </a:t>
            </a:r>
            <a:r>
              <a:rPr lang="hu-HU" altLang="hu-HU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becsülik, </a:t>
            </a:r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nemes akarattal oltalmazzák jogait. </a:t>
            </a:r>
          </a:p>
          <a:p>
            <a:pPr algn="just"/>
            <a:endParaRPr lang="hu-HU" altLang="hu-HU" dirty="0" smtClean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altLang="hu-HU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minden gyermekről el kell mondanunk, de annál inkább hangsúlyoznunk kell, </a:t>
            </a:r>
          </a:p>
          <a:p>
            <a:pPr algn="just"/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minél kisebb a gyermek, </a:t>
            </a:r>
          </a:p>
          <a:p>
            <a:pPr algn="just"/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minél több segítségre szorul, </a:t>
            </a:r>
          </a:p>
          <a:p>
            <a:pPr algn="just"/>
            <a:r>
              <a:rPr lang="hu-HU" altLang="hu-HU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illetve beteg vagy nyomorék.”</a:t>
            </a:r>
          </a:p>
        </p:txBody>
      </p:sp>
    </p:spTree>
    <p:extLst>
      <p:ext uri="{BB962C8B-B14F-4D97-AF65-F5344CB8AC3E}">
        <p14:creationId xmlns:p14="http://schemas.microsoft.com/office/powerpoint/2010/main" val="6822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 smtClean="0"/>
              <a:t>Különleges ellátási igényű gyermek a Befogadó családban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412776"/>
            <a:ext cx="79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3 év alatti gyermekek gondozása-nevelése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rzelmi ellenálló képesség fejlesztése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szenzitív válaszkészség  szerepe a gyermeki bizalom formálásában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megismerési folyamatok, a képességfejlesztés alapjai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kisgyermekkor sajátosságaira épülő gondozás és annak eszközei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Fogyatékos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gyermekek gondozása-nevelése</a:t>
            </a:r>
          </a:p>
          <a:p>
            <a:pPr lvl="1"/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különböző sérültséggel rendelkezők személyiségének világa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fogyatékos gyermeket nevelő családok jellegzetességei 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Tartós beteg gyermekek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gondozása-nevelése</a:t>
            </a:r>
          </a:p>
          <a:p>
            <a:pPr lvl="1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betegség és betegszerep,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hospitalizáció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 család fontossága</a:t>
            </a:r>
          </a:p>
          <a:p>
            <a:pPr lvl="1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krónikus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beteget nevelő </a:t>
            </a:r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család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mint rendszer változása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betegséggel való sikeres megküzdés sajátosságai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 smtClean="0"/>
              <a:t>Speciális ellátási </a:t>
            </a:r>
            <a:r>
              <a:rPr lang="hu-HU" sz="2800" dirty="0"/>
              <a:t>igényű gyermek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a </a:t>
            </a:r>
            <a:r>
              <a:rPr lang="hu-HU" sz="2800" dirty="0"/>
              <a:t>Befogadó családban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Súlyos pszichés vagy </a:t>
            </a:r>
            <a:r>
              <a:rPr lang="hu-HU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disszociális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tünetekkel rendelkező gyermekek gondozása-nevelése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normalitás és pszichés zavarok főbb jellegzetességei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segítés lehetőségei és a befogadó szülők szerepe a tünetek csökkentésében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Pszichoaktív szerekkel küzdő gyermekek, fiatalok gondozása-nevelése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u-H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drogfogyasztó személy 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családja mint rendszer jellegzetességei</a:t>
            </a:r>
          </a:p>
          <a:p>
            <a:pPr lvl="1"/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befogadó szülők szerepe a drogfogyasztó karrier, az </a:t>
            </a:r>
            <a:r>
              <a:rPr lang="hu-H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addikció-spirál</a:t>
            </a:r>
            <a:r>
              <a:rPr lang="hu-H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folyamatában</a:t>
            </a:r>
            <a:endParaRPr lang="hu-H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„Mindannyian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tudjuk, hogy az otthon nemcsak négy falat, tárgyakat jelent, az otthon menedék. Az az ember, akinek van hová - és van kihez - hazamenni, mindenkor könnyebben viseli az élet konfliktusait, csapásait. Az otthon számomra azt is jelenti, hogy valaki meghallgat, valaki megvigasztal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>
              <a:lnSpc>
                <a:spcPct val="150000"/>
              </a:lnSpc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Szabó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Magda 	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												</a:t>
            </a:r>
            <a:endParaRPr lang="hu-HU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pPr algn="ctr"/>
            <a:r>
              <a:rPr lang="hu-HU" sz="2800" dirty="0" smtClean="0"/>
              <a:t>A projekt célkitűzései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07544" y="1412776"/>
            <a:ext cx="84969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konstrukció kiemelt célja a gyermeki jogokra figyelemmel, a családjukban nem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nevelhető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gyermekek egységes képzettségi szintű professzionális befogadó szülőknél történő elhelyezési lehetőségének bővítése, a befogadó szülői ellátás szakmai színvonalának növelése képzések, továbbképzések útján.”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(részlet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 Megvalósíthatósági tanulmányából, 93. o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tananyagfejlesztés fő célkitűzése: 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befogadó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szülők képzettségének, ismeretrendszerének, pedagógiai érzékenységének és készségeinek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gazdagítása</a:t>
            </a:r>
          </a:p>
          <a:p>
            <a:pPr algn="just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az OKJ előírásai, a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Nevelőszülő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szakképesítés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szakmai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vizsga-</a:t>
            </a:r>
          </a:p>
          <a:p>
            <a:pPr algn="just"/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követelményei alapján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rteni és megérteni a befogadott gyermekeket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magasabb képzettségi szint által a foglalkoztatottság növekedése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2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</a:t>
            </a:r>
            <a:r>
              <a:rPr lang="hu-HU" sz="2800" dirty="0" smtClean="0"/>
              <a:t>IV.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A humanisztikus szemlélet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27584" y="1548799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Legfőbb cél: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hozzásegíteni a másik személyt kibontakozásához</a:t>
            </a:r>
          </a:p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Ennek érdekében:</a:t>
            </a:r>
          </a:p>
          <a:p>
            <a:endParaRPr lang="hu-HU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Elfogadás szerepe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Ráhangolódás fontossága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Egységben önmagunkkal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HUMANISZTIKUS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TECHNIKÁK ALKALMAZÁSA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értő figyelem, érzések megnevezése és tükrözése, „ajtónyitogatók”,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szemléletének beépítése, konstruktív konfliktuskezelés</a:t>
            </a:r>
            <a:endParaRPr lang="hu-H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 smtClean="0"/>
              <a:t>Bízni a gyermek fejlődőképességében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Az Egyház Társadalmi Tanításának Kompendiuma 239. alapján:</a:t>
            </a:r>
          </a:p>
          <a:p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„A szülői szeretet normává válik a gyermek számára: </a:t>
            </a:r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r>
              <a:rPr lang="hu-HU" altLang="hu-HU" dirty="0">
                <a:latin typeface="Arial" panose="020B0604020202020204" pitchFamily="34" charset="0"/>
                <a:cs typeface="Arial" panose="020B0604020202020204" pitchFamily="34" charset="0"/>
              </a:rPr>
              <a:t>sajátítja el az állhatatosságot, a jóindulatot, az érdek nélküli gondolkodást, és az áldozatos lelkületet.”</a:t>
            </a:r>
          </a:p>
        </p:txBody>
      </p:sp>
    </p:spTree>
    <p:extLst>
      <p:ext uri="{BB962C8B-B14F-4D97-AF65-F5344CB8AC3E}">
        <p14:creationId xmlns:p14="http://schemas.microsoft.com/office/powerpoint/2010/main" val="30295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 smtClean="0"/>
              <a:t>Bízni a Befogadó család  fejlődőképességében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443841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szükséges ehhez: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felkészülés 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 gyermek érkezésére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határok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változtatható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szokás- 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és szabályrend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engedni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kapcsolódni 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és elvonulni is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Olson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Gorall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2002)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1700808"/>
            <a:ext cx="558011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8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04856" cy="926976"/>
          </a:xfrm>
        </p:spPr>
        <p:txBody>
          <a:bodyPr/>
          <a:lstStyle/>
          <a:p>
            <a:pPr algn="ctr"/>
            <a:r>
              <a:rPr lang="hu-HU" sz="2800" dirty="0" smtClean="0"/>
              <a:t>Bízni a gyermek vér szerinti családjának fejlődőképességében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54928" y="1556792"/>
            <a:ext cx="86890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befogadó szülők tevékenységének fő célja:  a gyermek hazagondozása</a:t>
            </a:r>
          </a:p>
          <a:p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→ 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 a gyermek származási családjával</a:t>
            </a:r>
          </a:p>
          <a:p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tevékenységük így sajátos családgondozói tevékenység</a:t>
            </a:r>
          </a:p>
          <a:p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része a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származási családja kísérése is az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újabb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egyúttal a projekt kiemelt figyelmet fordít a származási családra, a vér szerinti szülők gyermeknevelési készségeinek formálására is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704856" cy="926976"/>
          </a:xfrm>
        </p:spPr>
        <p:txBody>
          <a:bodyPr/>
          <a:lstStyle/>
          <a:p>
            <a:pPr algn="ctr"/>
            <a:r>
              <a:rPr lang="hu-HU" sz="2800" dirty="0" smtClean="0"/>
              <a:t>A tananyagfejlesztés </a:t>
            </a:r>
            <a:br>
              <a:rPr lang="hu-HU" sz="2800" dirty="0" smtClean="0"/>
            </a:br>
            <a:r>
              <a:rPr lang="hu-HU" sz="2800" dirty="0" smtClean="0"/>
              <a:t>további tartalmi egységei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51520" y="1556792"/>
            <a:ext cx="862834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Alapvető gyermekvédelmi, jogi – pl. gyermek-, család-, munkajogi – ismeretek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Alapvető jártasság a testi-lelki egészség fejlesztésében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Idegen nyelvi ismeretek, nyelvtanulás fontosságának beépülése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Továbbá a tananyag-tárház felületén újabb fejezetek néhány példája: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érzelmi ráhangolódásról, a bántalmazásról, a megküzdésről, a hit szerepéről, </a:t>
            </a: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családi szeretetnyelvekről, az erőszakmentes kommunikációról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módszertani segédletek pl. a gyermekrajzok, a mesék, a zene világáról, segítő eszközként való alkalmazásáról</a:t>
            </a: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TÁMOP 5.4.1. projekt eredményeként: az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esetmenedzser szerepe a szükségletekre hangolt segítés folyamatában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pPr algn="ctr"/>
            <a:r>
              <a:rPr lang="hu-HU" sz="2800" dirty="0"/>
              <a:t>A tananyagfejlesztés </a:t>
            </a:r>
            <a:br>
              <a:rPr lang="hu-HU" sz="2800" dirty="0"/>
            </a:br>
            <a:r>
              <a:rPr lang="hu-HU" sz="2800" dirty="0"/>
              <a:t>további </a:t>
            </a:r>
            <a:r>
              <a:rPr lang="hu-HU" sz="2800" dirty="0" smtClean="0"/>
              <a:t>Területei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3608" y="1988840"/>
            <a:ext cx="7945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Befogadó szülőket segítő szakemberek tevékenységei és készségei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Gyermekvédelmi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gyámok mint életút-felelősök </a:t>
            </a:r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elyettes szülők a gyermek vendégként való befogadásának folyamatában</a:t>
            </a:r>
            <a:endParaRPr lang="hu-HU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7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pPr algn="ctr"/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978928"/>
            <a:ext cx="8521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„Megtanultam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az emberek elfelejtik, amit mondasz,</a:t>
            </a: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elfelejtik, amit teszel.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egyetlen dolog, amire emlékezni fognak </a:t>
            </a: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az, hogy milyen érzéseket váltottál ki belőlük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	Maya 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Angelou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8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9876" y="2636912"/>
            <a:ext cx="4419600" cy="2016224"/>
          </a:xfrm>
        </p:spPr>
        <p:txBody>
          <a:bodyPr/>
          <a:lstStyle/>
          <a:p>
            <a:r>
              <a:rPr lang="hu-HU" sz="4000" dirty="0"/>
              <a:t>KÖSZÖNÖM </a:t>
            </a:r>
            <a:br>
              <a:rPr lang="hu-HU" sz="4000" dirty="0"/>
            </a:br>
            <a:r>
              <a:rPr lang="hu-HU" sz="4000" dirty="0"/>
              <a:t>A FIGYELMET!</a:t>
            </a:r>
          </a:p>
        </p:txBody>
      </p:sp>
      <p:pic>
        <p:nvPicPr>
          <p:cNvPr id="4" name="Kép 3" descr="AVKF.png"/>
          <p:cNvPicPr>
            <a:picLocks noChangeAspect="1"/>
          </p:cNvPicPr>
          <p:nvPr/>
        </p:nvPicPr>
        <p:blipFill>
          <a:blip r:embed="rId3">
            <a:lum bright="100000"/>
          </a:blip>
          <a:stretch>
            <a:fillRect/>
          </a:stretch>
        </p:blipFill>
        <p:spPr>
          <a:xfrm>
            <a:off x="251520" y="188640"/>
            <a:ext cx="142819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7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pPr algn="ctr"/>
            <a:r>
              <a:rPr lang="hu-HU" sz="2800" dirty="0" smtClean="0"/>
              <a:t>Az Egység elve A projektben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8856" y="1484784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program kidolgozóinak meggyőződése, hogy a gyermek nevelésében érintettek felkészítésének egységes rendszerben, egységes szemlélettel történő kezelése nagymértékben hozzájárul a befogadó szülői hálózatok működésének eredményesebbé tételéhez, az érintett családok helyzetének sikeresebb alakulásához.”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(részlet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projekt Megvalósíthatósági tanulmányából, 127. o.) 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hu-HU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Egymásba fonódó, egymásra építkező szerepkörök és tematika a következő célcsoportok számára:</a:t>
            </a:r>
          </a:p>
          <a:p>
            <a:pPr algn="just"/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- nevelőszülők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- befogadó szülőket segítő szakemberek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- gyermekvédelmi gyámok 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- helyettes szülők</a:t>
            </a:r>
          </a:p>
          <a:p>
            <a:pPr algn="just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- vér szerinti szülők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7200"/>
            <a:ext cx="8352928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eredményei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99592" y="1412776"/>
            <a:ext cx="7660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Oktatói segédanyagok és hallgatói tananyagok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21 kötet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közel 3000 nyomtatott oldalon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bővített tartalommal elektronikus tananyag-tárházban</a:t>
            </a:r>
          </a:p>
          <a:p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www.avkf.hu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kotetek</a:t>
            </a: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Diasorok és szemléltetőeszközök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Internetes feladatsorok</a:t>
            </a: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Fogalomtár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Apor Vilmos Katolikus Főiskola végezte továbbá az ismeretanyagnak, valamint annak módszertani sajátosságainak átadását </a:t>
            </a: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képzők részére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8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7200"/>
            <a:ext cx="8352928" cy="926976"/>
          </a:xfrm>
        </p:spPr>
        <p:txBody>
          <a:bodyPr/>
          <a:lstStyle/>
          <a:p>
            <a:pPr algn="ctr"/>
            <a:r>
              <a:rPr lang="hu-HU" sz="2800" dirty="0" smtClean="0"/>
              <a:t>Kötetek</a:t>
            </a:r>
            <a:endParaRPr lang="hu-H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" y="1230313"/>
            <a:ext cx="9144000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1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7200"/>
            <a:ext cx="8568952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0992" y="1340767"/>
            <a:ext cx="90730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I. Elszakadás az otthontól</a:t>
            </a:r>
          </a:p>
          <a:p>
            <a:endParaRPr lang="hu-HU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hu-HU" alt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gyermek élményei:</a:t>
            </a:r>
          </a:p>
          <a:p>
            <a:pPr>
              <a:defRPr/>
            </a:pPr>
            <a:r>
              <a:rPr lang="hu-HU" altLang="hu-H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krízis: válság és változás</a:t>
            </a: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 bizonytalanság – új szokásrend</a:t>
            </a: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 bizalmatlanság – új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  <a:p>
            <a:pPr>
              <a:defRPr/>
            </a:pPr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		    </a:t>
            </a:r>
            <a:r>
              <a:rPr lang="hu-HU" alt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befogadó család támasza:</a:t>
            </a:r>
          </a:p>
          <a:p>
            <a:pPr>
              <a:defRPr/>
            </a:pPr>
            <a:endParaRPr lang="hu-HU" altLang="hu-HU" sz="9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      *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megőrizni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személyes múltat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       *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korábbi élmények, szokások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elfogadása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*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minél kevesebb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változás </a:t>
            </a: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* fokozatosság, „idő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az ismerkedésre</a:t>
            </a: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			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*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biztonságélmény nyújtása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0866"/>
            <a:ext cx="4697760" cy="35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7200"/>
            <a:ext cx="8676888" cy="926976"/>
          </a:xfrm>
        </p:spPr>
        <p:txBody>
          <a:bodyPr/>
          <a:lstStyle/>
          <a:p>
            <a:pPr algn="ctr"/>
            <a:r>
              <a:rPr lang="hu-HU" sz="2800" dirty="0"/>
              <a:t>A </a:t>
            </a:r>
            <a:r>
              <a:rPr lang="hu-HU" sz="2800" dirty="0" smtClean="0"/>
              <a:t>tananyagfejlesztés </a:t>
            </a:r>
            <a:r>
              <a:rPr lang="hu-HU" sz="2800" dirty="0"/>
              <a:t>fő területei I.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51952" y="1556792"/>
            <a:ext cx="867645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II. Az új otthon megtalálása – új szokásrend és értékek</a:t>
            </a:r>
          </a:p>
          <a:p>
            <a:endParaRPr lang="hu-HU" sz="800" b="1" cap="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hu-HU" alt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gyermek élményei:</a:t>
            </a:r>
          </a:p>
          <a:p>
            <a:pPr>
              <a:defRPr/>
            </a:pPr>
            <a:endParaRPr lang="hu-HU" alt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Ki vagyok én? Milyen vagyok?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a helyem a világban?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*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elfogadni</a:t>
            </a:r>
          </a:p>
          <a:p>
            <a:pPr>
              <a:defRPr/>
            </a:pP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nyitni és alkalmazkodni</a:t>
            </a:r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			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hu-HU" alt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befogadó család támasza:</a:t>
            </a:r>
          </a:p>
          <a:p>
            <a:pPr>
              <a:defRPr/>
            </a:pPr>
            <a:endParaRPr lang="hu-HU" alt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     * megnyugtató környezet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</a:t>
            </a: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* kiszámíthatóság, keretek</a:t>
            </a:r>
            <a:endParaRPr lang="hu-HU" alt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       </a:t>
            </a:r>
            <a:r>
              <a:rPr lang="hu-HU" alt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* biztonságot nyújtó elérhetőség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0545"/>
            <a:ext cx="3923928" cy="324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16832"/>
            <a:ext cx="4139952" cy="310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2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168288"/>
            <a:ext cx="8208912" cy="926976"/>
          </a:xfrm>
        </p:spPr>
        <p:txBody>
          <a:bodyPr/>
          <a:lstStyle/>
          <a:p>
            <a:pPr algn="ctr"/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043608" y="1556792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BEFOGADÓ SZÜLŐK LEGFŐBB FELADAT- ÉS SZEREPKÖREI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Befogadás - elfogadás</a:t>
            </a:r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Gondozás - nevelés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Hazagondozás</a:t>
            </a:r>
          </a:p>
          <a:p>
            <a:pPr algn="ctr"/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„Jó nevelő az, akinek a környezete is jóvá válik.”</a:t>
            </a:r>
          </a:p>
          <a:p>
            <a:pPr algn="ctr"/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				</a:t>
            </a:r>
            <a:r>
              <a:rPr lang="hu-H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Böjte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Csaba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u-HU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TÁMOP-pályázat 2015_01_18\KÖTETEK - TANANYAGOK\Könyvek bemutatói - PR cikkek\Magyar Család- Józsa Judit engedélyév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82472"/>
            <a:ext cx="426171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5665366" y="5229200"/>
            <a:ext cx="3478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Magyar </a:t>
            </a:r>
            <a:r>
              <a:rPr lang="hu-H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</a:t>
            </a:r>
          </a:p>
          <a:p>
            <a:endParaRPr lang="hu-H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Alkotó: Józsa Judit kerámiaszobrász</a:t>
            </a: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Fotó: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Gedai</a:t>
            </a:r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Csaba fotóművész</a:t>
            </a:r>
          </a:p>
          <a:p>
            <a:r>
              <a:rPr lang="hu-H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Tulajdonos: Belvárosi Nagyboldogasszony </a:t>
            </a:r>
            <a:r>
              <a:rPr lang="hu-HU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Főplébániatemplom</a:t>
            </a:r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936</Words>
  <Application>Microsoft Office PowerPoint</Application>
  <PresentationFormat>Diavetítés a képernyőre (4:3 oldalarány)</PresentationFormat>
  <Paragraphs>314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Szociális képzések rendszerének modernizációja TÁMOP-5.4.10-12/ 1-2012-0001 </vt:lpstr>
      <vt:lpstr>A projekt célkitűzései</vt:lpstr>
      <vt:lpstr>Az Egység elve A projektben </vt:lpstr>
      <vt:lpstr>A tananyagfejlesztés eredményei</vt:lpstr>
      <vt:lpstr>Kötetek</vt:lpstr>
      <vt:lpstr>A tananyagfejlesztés fő területei I.</vt:lpstr>
      <vt:lpstr>A tananyagfejlesztés fő területei I.</vt:lpstr>
      <vt:lpstr> </vt:lpstr>
      <vt:lpstr>PowerPoint bemutató</vt:lpstr>
      <vt:lpstr>PowerPoint bemutató</vt:lpstr>
      <vt:lpstr>A tananyagfejlesztés fő területei II. gondozás-nevelés</vt:lpstr>
      <vt:lpstr>Érzelmi–kapcsolati alapok építése, személyiségfejlesztés</vt:lpstr>
      <vt:lpstr>Érzelmi–kapcsolati alapok építése, személyiségfejlesztés</vt:lpstr>
      <vt:lpstr>A tananyagfejlesztés fő területei III. A családterápia szemlélete</vt:lpstr>
      <vt:lpstr>A tananyagfejlesztés fő területei III. A családterápia szemlélete</vt:lpstr>
      <vt:lpstr>A keresztény család feladatai</vt:lpstr>
      <vt:lpstr>Különleges ellátási igényű gyermek a Befogadó családban</vt:lpstr>
      <vt:lpstr>Speciális ellátási igényű gyermek  a Befogadó családban</vt:lpstr>
      <vt:lpstr>PowerPoint bemutató</vt:lpstr>
      <vt:lpstr>A tananyagfejlesztés fő területei IV. A humanisztikus szemlélet</vt:lpstr>
      <vt:lpstr>Bízni a gyermek fejlődőképességében</vt:lpstr>
      <vt:lpstr>Bízni a Befogadó család  fejlődőképességében</vt:lpstr>
      <vt:lpstr>Bízni a gyermek vér szerinti családjának fejlődőképességében</vt:lpstr>
      <vt:lpstr>A tananyagfejlesztés  további tartalmi egységei</vt:lpstr>
      <vt:lpstr>A tananyagfejlesztés  további Területei</vt:lpstr>
      <vt:lpstr>PowerPoint bemutató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Vélemény</cp:lastModifiedBy>
  <cp:revision>123</cp:revision>
  <dcterms:created xsi:type="dcterms:W3CDTF">2014-03-03T11:13:53Z</dcterms:created>
  <dcterms:modified xsi:type="dcterms:W3CDTF">2015-01-27T15:59:10Z</dcterms:modified>
</cp:coreProperties>
</file>