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57" r:id="rId3"/>
    <p:sldId id="270" r:id="rId4"/>
    <p:sldId id="273" r:id="rId5"/>
    <p:sldId id="274" r:id="rId6"/>
    <p:sldId id="269" r:id="rId7"/>
    <p:sldId id="259" r:id="rId8"/>
    <p:sldId id="272" r:id="rId9"/>
    <p:sldId id="271" r:id="rId10"/>
    <p:sldId id="260" r:id="rId11"/>
    <p:sldId id="261" r:id="rId12"/>
    <p:sldId id="262" r:id="rId13"/>
    <p:sldId id="263" r:id="rId14"/>
    <p:sldId id="265" r:id="rId15"/>
    <p:sldId id="264" r:id="rId16"/>
    <p:sldId id="275" r:id="rId17"/>
    <p:sldId id="266" r:id="rId18"/>
    <p:sldId id="267" r:id="rId19"/>
    <p:sldId id="268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2172" y="1700808"/>
            <a:ext cx="7316252" cy="1440160"/>
          </a:xfrm>
        </p:spPr>
        <p:txBody>
          <a:bodyPr/>
          <a:lstStyle/>
          <a:p>
            <a:r>
              <a:rPr lang="hu-HU" sz="3200" dirty="0"/>
              <a:t>Az együttműködés tanulása – </a:t>
            </a:r>
            <a:br>
              <a:rPr lang="hu-HU" sz="3200" dirty="0"/>
            </a:b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/>
              <a:t>az interprofesszionális képzések tapasztalatai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446838" cy="103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1800" dirty="0"/>
              <a:t>Képzési célcsoportok kialakítása és bemutatása</a:t>
            </a:r>
          </a:p>
        </p:txBody>
      </p:sp>
      <p:sp>
        <p:nvSpPr>
          <p:cNvPr id="3" name="Téglalap 2"/>
          <p:cNvSpPr/>
          <p:nvPr/>
        </p:nvSpPr>
        <p:spPr>
          <a:xfrm>
            <a:off x="755575" y="2037924"/>
            <a:ext cx="77742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szociális szakterület felől jövő igényeket és gyakorlatot vettük figyelembe a célcsoportok kialakítása során</a:t>
            </a:r>
          </a:p>
          <a:p>
            <a:endParaRPr lang="hu-HU" sz="2400" dirty="0"/>
          </a:p>
          <a:p>
            <a:r>
              <a:rPr lang="hu-HU" sz="2400" dirty="0"/>
              <a:t>Megvizsgáltuk: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Milyen problémákkal találkoznak leggyakrabban a szakemberek?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Tipikus hátrányos élethelyzetek kiválasztása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Hasonló összetételű szakmaközi teamek együttműködése</a:t>
            </a:r>
          </a:p>
        </p:txBody>
      </p:sp>
    </p:spTree>
    <p:extLst>
      <p:ext uri="{BB962C8B-B14F-4D97-AF65-F5344CB8AC3E}">
        <p14:creationId xmlns:p14="http://schemas.microsoft.com/office/powerpoint/2010/main" val="36734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1800" dirty="0"/>
              <a:t>4 képzési csoport kialakítása</a:t>
            </a:r>
          </a:p>
        </p:txBody>
      </p:sp>
      <p:sp>
        <p:nvSpPr>
          <p:cNvPr id="3" name="Téglalap 2"/>
          <p:cNvSpPr/>
          <p:nvPr/>
        </p:nvSpPr>
        <p:spPr>
          <a:xfrm>
            <a:off x="755576" y="1844824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1, Aktív korú felnőttek hátrányos helyzetű csoportjai</a:t>
            </a:r>
          </a:p>
          <a:p>
            <a:r>
              <a:rPr lang="hu-HU" sz="2400" dirty="0"/>
              <a:t>2, Fogyatékos személyek, autisták</a:t>
            </a:r>
          </a:p>
          <a:p>
            <a:r>
              <a:rPr lang="hu-HU" sz="2400" dirty="0"/>
              <a:t>3, Idősek</a:t>
            </a:r>
          </a:p>
          <a:p>
            <a:r>
              <a:rPr lang="hu-HU" sz="2400" dirty="0"/>
              <a:t>4, Családok, fiatalok, gyermekek</a:t>
            </a:r>
          </a:p>
          <a:p>
            <a:endParaRPr lang="hu-HU" sz="2400" dirty="0"/>
          </a:p>
          <a:p>
            <a:r>
              <a:rPr lang="hu-HU" sz="2400" dirty="0"/>
              <a:t>Fókuszcsoportok kialakítása - a „tipikusnak” tekinthető szakmaközi együttműködések lehetőségét vettük számba!</a:t>
            </a:r>
          </a:p>
        </p:txBody>
      </p:sp>
    </p:spTree>
    <p:extLst>
      <p:ext uri="{BB962C8B-B14F-4D97-AF65-F5344CB8AC3E}">
        <p14:creationId xmlns:p14="http://schemas.microsoft.com/office/powerpoint/2010/main" val="14738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1800" dirty="0"/>
              <a:t>Képzési célcsoportok kialakítása és bemutatása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084176"/>
            <a:ext cx="9073007" cy="56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9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1800" dirty="0"/>
              <a:t>A fókuszcsoportok vizsgálati szempontjai</a:t>
            </a:r>
          </a:p>
        </p:txBody>
      </p:sp>
      <p:sp>
        <p:nvSpPr>
          <p:cNvPr id="3" name="Téglalap 2"/>
          <p:cNvSpPr/>
          <p:nvPr/>
        </p:nvSpPr>
        <p:spPr>
          <a:xfrm>
            <a:off x="899591" y="2136338"/>
            <a:ext cx="73845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Célcsoport jellemzője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Képzési program szükségességének indoklása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Az együttműködés célja és jellemzője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Potenciális együttműködő szakemberek, szektorok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Más, az együttműködésbe bevonható személyek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Kiknek ajánljuk a képzési programon való részvételt?</a:t>
            </a:r>
          </a:p>
        </p:txBody>
      </p:sp>
    </p:spTree>
    <p:extLst>
      <p:ext uri="{BB962C8B-B14F-4D97-AF65-F5344CB8AC3E}">
        <p14:creationId xmlns:p14="http://schemas.microsoft.com/office/powerpoint/2010/main" val="21449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1800" dirty="0" smtClean="0"/>
              <a:t>Tematika felépítése</a:t>
            </a:r>
            <a:endParaRPr lang="hu-H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595296"/>
            <a:ext cx="725487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082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1800" dirty="0" smtClean="0"/>
              <a:t>Távoktatás a gyakorlaton </a:t>
            </a:r>
            <a:r>
              <a:rPr lang="hu-HU" sz="1800" dirty="0" err="1" smtClean="0"/>
              <a:t>keresztűl</a:t>
            </a:r>
            <a:endParaRPr lang="hu-HU" sz="1800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33" y="2194560"/>
            <a:ext cx="8221133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1800" dirty="0" smtClean="0"/>
              <a:t>Képzési program 50 óra</a:t>
            </a:r>
            <a:endParaRPr lang="hu-HU" sz="1800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88" y="1268760"/>
            <a:ext cx="7138228" cy="47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1600" dirty="0"/>
              <a:t>Hogyan épül fel egy szituációhoz tartozó szerepjáték dokumentációja?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690065"/>
              </p:ext>
            </p:extLst>
          </p:nvPr>
        </p:nvGraphicFramePr>
        <p:xfrm>
          <a:off x="457200" y="1600201"/>
          <a:ext cx="8363272" cy="275491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37460"/>
                <a:gridCol w="5825812"/>
              </a:tblGrid>
              <a:tr h="388639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Szituációk 1-6.</a:t>
                      </a:r>
                    </a:p>
                    <a:p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1.</a:t>
                      </a:r>
                      <a:r>
                        <a:rPr lang="hu-HU" sz="1400" baseline="0" dirty="0" smtClean="0"/>
                        <a:t> </a:t>
                      </a:r>
                      <a:r>
                        <a:rPr lang="hu-HU" sz="1400" dirty="0" smtClean="0"/>
                        <a:t>Szerepjáték</a:t>
                      </a:r>
                      <a:r>
                        <a:rPr lang="hu-HU" sz="1400" baseline="0" dirty="0" smtClean="0"/>
                        <a:t> dokumentációja</a:t>
                      </a:r>
                      <a:endParaRPr lang="hu-HU" sz="1400" dirty="0"/>
                    </a:p>
                  </a:txBody>
                  <a:tcPr/>
                </a:tc>
              </a:tr>
              <a:tr h="489858">
                <a:tc rowSpan="4">
                  <a:txBody>
                    <a:bodyPr/>
                    <a:lstStyle/>
                    <a:p>
                      <a:endParaRPr lang="hu-HU" sz="1400" b="1" dirty="0" smtClean="0"/>
                    </a:p>
                    <a:p>
                      <a:endParaRPr lang="hu-HU" sz="1400" b="1" dirty="0" smtClean="0"/>
                    </a:p>
                    <a:p>
                      <a:endParaRPr lang="hu-HU" sz="1400" b="1" dirty="0" smtClean="0"/>
                    </a:p>
                    <a:p>
                      <a:r>
                        <a:rPr lang="hu-HU" sz="1400" b="1" dirty="0" smtClean="0"/>
                        <a:t>Szituáció</a:t>
                      </a:r>
                      <a:r>
                        <a:rPr lang="hu-HU" sz="1400" b="1" baseline="0" dirty="0" smtClean="0"/>
                        <a:t> 1. (Sz1.)</a:t>
                      </a:r>
                      <a:endParaRPr lang="hu-HU" sz="1400" b="1" dirty="0" smtClean="0"/>
                    </a:p>
                    <a:p>
                      <a:r>
                        <a:rPr lang="hu-HU" sz="1400" dirty="0" smtClean="0"/>
                        <a:t>Team építés</a:t>
                      </a:r>
                      <a:endParaRPr lang="hu-H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Esetbemutatás</a:t>
                      </a:r>
                    </a:p>
                    <a:p>
                      <a:r>
                        <a:rPr lang="hu-HU" sz="1400" dirty="0" smtClean="0"/>
                        <a:t>1-2 oldal</a:t>
                      </a:r>
                      <a:endParaRPr lang="hu-HU" sz="1400" dirty="0"/>
                    </a:p>
                  </a:txBody>
                  <a:tcPr/>
                </a:tc>
              </a:tr>
              <a:tr h="573437">
                <a:tc v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Instrukciók</a:t>
                      </a:r>
                      <a:r>
                        <a:rPr lang="hu-HU" sz="1400" baseline="0" dirty="0" smtClean="0"/>
                        <a:t> a szerepjátszó csoportok részére</a:t>
                      </a:r>
                    </a:p>
                    <a:p>
                      <a:r>
                        <a:rPr lang="hu-HU" sz="1400" baseline="0" dirty="0" smtClean="0"/>
                        <a:t>1 oldal</a:t>
                      </a:r>
                      <a:endParaRPr lang="hu-HU" sz="1400" dirty="0"/>
                    </a:p>
                  </a:txBody>
                  <a:tcPr/>
                </a:tc>
              </a:tr>
              <a:tr h="489858">
                <a:tc v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Egyéni instrukciók </a:t>
                      </a:r>
                      <a:r>
                        <a:rPr lang="hu-HU" sz="1400" baseline="0" dirty="0" smtClean="0"/>
                        <a:t> a szerepjátszó csoportok részére</a:t>
                      </a:r>
                    </a:p>
                    <a:p>
                      <a:r>
                        <a:rPr lang="hu-HU" sz="1400" baseline="0" dirty="0" smtClean="0"/>
                        <a:t>5 fő x 1 oldal</a:t>
                      </a:r>
                      <a:endParaRPr lang="hu-HU" sz="1400" dirty="0"/>
                    </a:p>
                  </a:txBody>
                  <a:tcPr/>
                </a:tc>
              </a:tr>
              <a:tr h="626995">
                <a:tc v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Megfigyelő</a:t>
                      </a:r>
                      <a:r>
                        <a:rPr lang="hu-HU" sz="1400" baseline="0" dirty="0" smtClean="0"/>
                        <a:t> csoportok instrukciói</a:t>
                      </a:r>
                    </a:p>
                    <a:p>
                      <a:r>
                        <a:rPr lang="hu-HU" sz="1400" baseline="0" dirty="0" smtClean="0"/>
                        <a:t>(4 csoport x 1 oldal)</a:t>
                      </a:r>
                      <a:endParaRPr lang="hu-H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007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1800" dirty="0" smtClean="0"/>
              <a:t>Mit kell tudnunk az esetről?</a:t>
            </a:r>
            <a:endParaRPr lang="hu-HU" sz="1800" dirty="0"/>
          </a:p>
        </p:txBody>
      </p:sp>
      <p:sp>
        <p:nvSpPr>
          <p:cNvPr id="3" name="Téglalap 2"/>
          <p:cNvSpPr/>
          <p:nvPr/>
        </p:nvSpPr>
        <p:spPr>
          <a:xfrm>
            <a:off x="682842" y="2368043"/>
            <a:ext cx="80656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Egy, a célcsoporthoz tartozó kliens történetét mutatja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hat esetleírás végig az ő esetéről szól, mindig új információkat kapunk róla és ez alapján szükséges a team ülését összehívni laboratóriumi keretek között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Az eset célja, hogy az eljátszandó team üléshez alapot, témát adjon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Az esetnek az a feladata, hogy valóságos vagy ahhoz közelítő helyzetekbe hozza  a szakembereket</a:t>
            </a:r>
          </a:p>
        </p:txBody>
      </p:sp>
    </p:spTree>
    <p:extLst>
      <p:ext uri="{BB962C8B-B14F-4D97-AF65-F5344CB8AC3E}">
        <p14:creationId xmlns:p14="http://schemas.microsoft.com/office/powerpoint/2010/main" val="2240142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1800" dirty="0" smtClean="0"/>
              <a:t>A tanfolyamok tapasztalatai, a fejlesztés területei….</a:t>
            </a:r>
            <a:endParaRPr lang="hu-HU" sz="1800" dirty="0"/>
          </a:p>
        </p:txBody>
      </p:sp>
      <p:sp>
        <p:nvSpPr>
          <p:cNvPr id="5" name="Téglalap 4"/>
          <p:cNvSpPr/>
          <p:nvPr/>
        </p:nvSpPr>
        <p:spPr>
          <a:xfrm>
            <a:off x="251520" y="184482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i="1" dirty="0" smtClean="0"/>
              <a:t>Fejlesztés területei:</a:t>
            </a:r>
          </a:p>
          <a:p>
            <a:r>
              <a:rPr lang="hu-HU" i="1" dirty="0" smtClean="0"/>
              <a:t>1, </a:t>
            </a:r>
            <a:r>
              <a:rPr lang="hu-HU" b="1" i="1" dirty="0" smtClean="0"/>
              <a:t>„felhasználó </a:t>
            </a:r>
            <a:r>
              <a:rPr lang="hu-HU" b="1" i="1" dirty="0" err="1"/>
              <a:t>barátabbá</a:t>
            </a:r>
            <a:r>
              <a:rPr lang="hu-HU" b="1" i="1" dirty="0"/>
              <a:t>”, könnyebben </a:t>
            </a:r>
            <a:r>
              <a:rPr lang="hu-HU" b="1" i="1" dirty="0" err="1"/>
              <a:t>értelmezőhetővé</a:t>
            </a:r>
            <a:r>
              <a:rPr lang="hu-HU" b="1" i="1" dirty="0"/>
              <a:t> </a:t>
            </a:r>
            <a:r>
              <a:rPr lang="hu-HU" i="1" dirty="0" smtClean="0"/>
              <a:t>tettük </a:t>
            </a:r>
            <a:r>
              <a:rPr lang="hu-HU" i="1" dirty="0"/>
              <a:t>az olvasó </a:t>
            </a:r>
            <a:r>
              <a:rPr lang="hu-HU" i="1" dirty="0" smtClean="0"/>
              <a:t>számára a </a:t>
            </a:r>
            <a:r>
              <a:rPr lang="hu-HU" b="1" i="1" dirty="0"/>
              <a:t>munkám értékelése, személyes fejlődésem </a:t>
            </a:r>
            <a:r>
              <a:rPr lang="hu-HU" b="1" i="1" dirty="0" smtClean="0"/>
              <a:t>tervezése </a:t>
            </a:r>
            <a:r>
              <a:rPr lang="hu-HU" i="1" dirty="0" smtClean="0"/>
              <a:t>című fejezetet</a:t>
            </a:r>
          </a:p>
          <a:p>
            <a:r>
              <a:rPr lang="hu-HU" i="1" dirty="0" smtClean="0"/>
              <a:t>2, </a:t>
            </a:r>
            <a:r>
              <a:rPr lang="hu-HU" dirty="0" smtClean="0"/>
              <a:t>Annak érdekében, hogy  </a:t>
            </a:r>
            <a:r>
              <a:rPr lang="hu-HU" dirty="0"/>
              <a:t>tananyag </a:t>
            </a:r>
            <a:r>
              <a:rPr lang="hu-HU" b="1" i="1" dirty="0"/>
              <a:t>logikusan felépített, könnyen érthető és </a:t>
            </a:r>
            <a:r>
              <a:rPr lang="hu-HU" b="1" i="1" dirty="0" smtClean="0"/>
              <a:t>elsajátítható legyen, az </a:t>
            </a:r>
            <a:r>
              <a:rPr lang="hu-HU" b="1" i="1" dirty="0"/>
              <a:t>egyes tananyagrészeket szemléletes módon</a:t>
            </a:r>
            <a:r>
              <a:rPr lang="hu-HU" i="1" dirty="0"/>
              <a:t>, az elején és a végén rövid összefoglalóval </a:t>
            </a:r>
            <a:r>
              <a:rPr lang="hu-HU" i="1" dirty="0" smtClean="0"/>
              <a:t>láttuk </a:t>
            </a:r>
            <a:r>
              <a:rPr lang="hu-HU" i="1" dirty="0"/>
              <a:t>el!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smtClean="0"/>
              <a:t>3, A </a:t>
            </a:r>
            <a:r>
              <a:rPr lang="hu-HU" dirty="0"/>
              <a:t>távoktatásra vonatkozó </a:t>
            </a:r>
            <a:r>
              <a:rPr lang="hu-HU" dirty="0" smtClean="0"/>
              <a:t>fejezet szükséges módosításait elvégezzük</a:t>
            </a:r>
            <a:r>
              <a:rPr lang="hu-HU" dirty="0"/>
              <a:t>, annak érdekében, hogy a </a:t>
            </a:r>
            <a:r>
              <a:rPr lang="hu-HU" b="1" i="1" dirty="0"/>
              <a:t>távoktatás keretében adott információk koherensebbek és közérthetőbbek legyenek</a:t>
            </a:r>
            <a:r>
              <a:rPr lang="hu-HU" dirty="0" smtClean="0"/>
              <a:t>!</a:t>
            </a:r>
          </a:p>
          <a:p>
            <a:r>
              <a:rPr lang="hu-HU" dirty="0" smtClean="0"/>
              <a:t>4, A </a:t>
            </a:r>
            <a:r>
              <a:rPr lang="hu-HU" dirty="0"/>
              <a:t>szituációs játékok alapját képező </a:t>
            </a:r>
            <a:r>
              <a:rPr lang="hu-HU" b="1" i="1" dirty="0"/>
              <a:t>esetleírások</a:t>
            </a:r>
            <a:r>
              <a:rPr lang="hu-HU" dirty="0"/>
              <a:t> változó megítélés alá estek, így </a:t>
            </a:r>
            <a:r>
              <a:rPr lang="hu-HU" b="1" i="1" dirty="0"/>
              <a:t>áttekintésük és átdolgozásuk </a:t>
            </a:r>
            <a:r>
              <a:rPr lang="hu-HU" dirty="0" smtClean="0"/>
              <a:t>szükségszerű volt.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80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320480" cy="926976"/>
          </a:xfrm>
        </p:spPr>
        <p:txBody>
          <a:bodyPr/>
          <a:lstStyle/>
          <a:p>
            <a:r>
              <a:rPr lang="hu-HU" sz="1800" dirty="0"/>
              <a:t>Az </a:t>
            </a:r>
            <a:r>
              <a:rPr lang="hu-HU" sz="1800" dirty="0" err="1" smtClean="0"/>
              <a:t>interprofesszionális</a:t>
            </a:r>
            <a:r>
              <a:rPr lang="hu-HU" sz="1800" dirty="0" smtClean="0"/>
              <a:t> </a:t>
            </a:r>
            <a:r>
              <a:rPr lang="hu-HU" sz="1800" dirty="0"/>
              <a:t>együttműködés nélküli esetkezelés</a:t>
            </a:r>
          </a:p>
        </p:txBody>
      </p:sp>
      <p:sp>
        <p:nvSpPr>
          <p:cNvPr id="5" name="Téglalap 4"/>
          <p:cNvSpPr/>
          <p:nvPr/>
        </p:nvSpPr>
        <p:spPr>
          <a:xfrm>
            <a:off x="5868144" y="1844824"/>
            <a:ext cx="2736304" cy="363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Eredmény: </a:t>
            </a:r>
          </a:p>
          <a:p>
            <a:r>
              <a:rPr lang="hu-HU" dirty="0"/>
              <a:t>Elégetlen  kliens, aki nem kapja meg a szükségleteinek megfelelő gondozást!</a:t>
            </a:r>
          </a:p>
        </p:txBody>
      </p:sp>
      <p:sp>
        <p:nvSpPr>
          <p:cNvPr id="3" name="Téglalap 2"/>
          <p:cNvSpPr/>
          <p:nvPr/>
        </p:nvSpPr>
        <p:spPr>
          <a:xfrm>
            <a:off x="971600" y="184482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Komplex ellátási </a:t>
            </a:r>
            <a:r>
              <a:rPr lang="hu-HU" dirty="0" smtClean="0"/>
              <a:t>szükséglet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szakember lehetőségei korlátozottak a probléma megoldásához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Csak egy nézőpontból tudja vizsgálni az esetet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Egy szakma eszközeivel tud segítségére lenni a kliensnek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Elszigetelődik és magára marad a megoldatlan problémákkal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Nem tudja biztosítani a </a:t>
            </a:r>
            <a:r>
              <a:rPr lang="hu-HU" dirty="0" err="1"/>
              <a:t>személyreszabott</a:t>
            </a:r>
            <a:r>
              <a:rPr lang="hu-HU" dirty="0"/>
              <a:t>, szükségletekhez igazodó komplex ellátást!</a:t>
            </a: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628800"/>
            <a:ext cx="4419600" cy="2016224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446838" cy="103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1800" dirty="0"/>
              <a:t>Az </a:t>
            </a:r>
            <a:r>
              <a:rPr lang="hu-HU" sz="1800" dirty="0" smtClean="0"/>
              <a:t>interprofesszionális </a:t>
            </a:r>
            <a:r>
              <a:rPr lang="hu-HU" sz="1800" dirty="0"/>
              <a:t>együttműködés </a:t>
            </a:r>
            <a:r>
              <a:rPr lang="hu-HU" sz="1800" dirty="0" smtClean="0"/>
              <a:t>– Tipikus attitűdök</a:t>
            </a:r>
            <a:endParaRPr lang="hu-HU" sz="1800" dirty="0"/>
          </a:p>
        </p:txBody>
      </p:sp>
      <p:sp>
        <p:nvSpPr>
          <p:cNvPr id="5" name="Téglalap 4"/>
          <p:cNvSpPr/>
          <p:nvPr/>
        </p:nvSpPr>
        <p:spPr>
          <a:xfrm>
            <a:off x="4828085" y="2152419"/>
            <a:ext cx="4032448" cy="363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4400" dirty="0" smtClean="0"/>
              <a:t>„A jelenlegi környezetben és feltételrendszerben ez lehetelen!”</a:t>
            </a:r>
            <a:endParaRPr lang="hu-HU" sz="4400" dirty="0"/>
          </a:p>
        </p:txBody>
      </p:sp>
      <p:sp>
        <p:nvSpPr>
          <p:cNvPr id="3" name="Téglalap 2"/>
          <p:cNvSpPr/>
          <p:nvPr/>
        </p:nvSpPr>
        <p:spPr>
          <a:xfrm>
            <a:off x="971600" y="2204864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800" b="1" dirty="0" smtClean="0"/>
              <a:t>„Mi már ezt régóta csináljuk!”</a:t>
            </a:r>
            <a:endParaRPr lang="hu-HU" sz="4800" b="1" dirty="0"/>
          </a:p>
        </p:txBody>
      </p:sp>
    </p:spTree>
    <p:extLst>
      <p:ext uri="{BB962C8B-B14F-4D97-AF65-F5344CB8AC3E}">
        <p14:creationId xmlns:p14="http://schemas.microsoft.com/office/powerpoint/2010/main" val="49168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1800" dirty="0"/>
              <a:t>Az </a:t>
            </a:r>
            <a:r>
              <a:rPr lang="hu-HU" sz="1800" dirty="0" smtClean="0"/>
              <a:t>interprofesszionalizmus alkalmazott fogalma </a:t>
            </a:r>
            <a:endParaRPr lang="hu-HU" sz="1800" dirty="0"/>
          </a:p>
        </p:txBody>
      </p:sp>
      <p:sp>
        <p:nvSpPr>
          <p:cNvPr id="3" name="Téglalap 2"/>
          <p:cNvSpPr/>
          <p:nvPr/>
        </p:nvSpPr>
        <p:spPr>
          <a:xfrm>
            <a:off x="107504" y="1253072"/>
            <a:ext cx="8352928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az</a:t>
            </a:r>
            <a:r>
              <a:rPr lang="en-US" sz="3600" dirty="0" smtClean="0"/>
              <a:t> </a:t>
            </a:r>
            <a:r>
              <a:rPr lang="en-US" sz="3600" dirty="0"/>
              <a:t>a </a:t>
            </a:r>
            <a:r>
              <a:rPr lang="en-US" sz="3600" b="1" dirty="0" err="1" smtClean="0"/>
              <a:t>folyamat</a:t>
            </a:r>
            <a:r>
              <a:rPr lang="en-US" sz="3600" dirty="0" smtClean="0"/>
              <a:t>, </a:t>
            </a:r>
            <a:r>
              <a:rPr lang="en-US" sz="3600" dirty="0" err="1"/>
              <a:t>amelyben</a:t>
            </a:r>
            <a:r>
              <a:rPr lang="en-US" sz="3600" dirty="0"/>
              <a:t> </a:t>
            </a:r>
            <a:r>
              <a:rPr lang="en-US" sz="3600" dirty="0" err="1"/>
              <a:t>különféle</a:t>
            </a:r>
            <a:r>
              <a:rPr lang="en-US" sz="3600" dirty="0"/>
              <a:t> </a:t>
            </a:r>
            <a:r>
              <a:rPr lang="en-US" sz="3600" dirty="0" err="1"/>
              <a:t>szakemberek</a:t>
            </a:r>
            <a:r>
              <a:rPr lang="en-US" sz="3600" dirty="0"/>
              <a:t> a </a:t>
            </a:r>
            <a:r>
              <a:rPr lang="en-US" sz="3600" dirty="0" err="1"/>
              <a:t>felhasználók</a:t>
            </a:r>
            <a:r>
              <a:rPr lang="en-US" sz="3600" dirty="0"/>
              <a:t> </a:t>
            </a:r>
            <a:r>
              <a:rPr lang="en-US" sz="3600" dirty="0" err="1"/>
              <a:t>illetve</a:t>
            </a:r>
            <a:r>
              <a:rPr lang="en-US" sz="3600" dirty="0"/>
              <a:t> </a:t>
            </a:r>
            <a:r>
              <a:rPr lang="en-US" sz="3600" b="1" dirty="0"/>
              <a:t>a </a:t>
            </a:r>
            <a:r>
              <a:rPr lang="en-US" sz="3600" b="1" dirty="0" err="1"/>
              <a:t>helyi</a:t>
            </a:r>
            <a:r>
              <a:rPr lang="en-US" sz="3600" b="1" dirty="0"/>
              <a:t> </a:t>
            </a:r>
            <a:r>
              <a:rPr lang="en-US" sz="3600" b="1" dirty="0" err="1"/>
              <a:t>közösség</a:t>
            </a:r>
            <a:r>
              <a:rPr lang="en-US" sz="3600" b="1" dirty="0"/>
              <a:t> </a:t>
            </a:r>
            <a:r>
              <a:rPr lang="en-US" sz="3600" b="1" dirty="0" err="1"/>
              <a:t>komplex</a:t>
            </a:r>
            <a:r>
              <a:rPr lang="en-US" sz="3600" b="1" dirty="0"/>
              <a:t> </a:t>
            </a:r>
            <a:r>
              <a:rPr lang="en-US" sz="3600" b="1" dirty="0" err="1"/>
              <a:t>szükségleteire</a:t>
            </a:r>
            <a:r>
              <a:rPr lang="en-US" sz="3600" b="1" dirty="0"/>
              <a:t> </a:t>
            </a:r>
            <a:r>
              <a:rPr lang="en-US" sz="3600" b="1" dirty="0" err="1"/>
              <a:t>közösen</a:t>
            </a:r>
            <a:r>
              <a:rPr lang="en-US" sz="3600" b="1" dirty="0"/>
              <a:t> </a:t>
            </a:r>
            <a:r>
              <a:rPr lang="en-US" sz="3600" b="1" dirty="0" err="1"/>
              <a:t>reflektálnak</a:t>
            </a:r>
            <a:r>
              <a:rPr lang="en-US" sz="3600" dirty="0"/>
              <a:t> </a:t>
            </a:r>
            <a:r>
              <a:rPr lang="en-US" sz="3600" dirty="0" err="1"/>
              <a:t>és</a:t>
            </a:r>
            <a:r>
              <a:rPr lang="en-US" sz="3600" dirty="0"/>
              <a:t> </a:t>
            </a:r>
            <a:r>
              <a:rPr lang="en-US" sz="3600" dirty="0" err="1"/>
              <a:t>integrált</a:t>
            </a:r>
            <a:r>
              <a:rPr lang="en-US" sz="3600" dirty="0"/>
              <a:t>, </a:t>
            </a:r>
            <a:r>
              <a:rPr lang="en-US" sz="3600" dirty="0" err="1"/>
              <a:t>azaz</a:t>
            </a:r>
            <a:r>
              <a:rPr lang="en-US" sz="3600" dirty="0"/>
              <a:t> </a:t>
            </a:r>
            <a:r>
              <a:rPr lang="en-US" sz="3600" dirty="0" err="1"/>
              <a:t>közösen</a:t>
            </a:r>
            <a:r>
              <a:rPr lang="en-US" sz="3600" dirty="0"/>
              <a:t> </a:t>
            </a:r>
            <a:r>
              <a:rPr lang="en-US" sz="3600" dirty="0" err="1" smtClean="0"/>
              <a:t>megalkotott</a:t>
            </a:r>
            <a:r>
              <a:rPr lang="en-US" sz="3600" dirty="0" smtClean="0"/>
              <a:t>, </a:t>
            </a:r>
            <a:r>
              <a:rPr lang="en-US" sz="3600" dirty="0" err="1"/>
              <a:t>és</a:t>
            </a:r>
            <a:r>
              <a:rPr lang="en-US" sz="3600" dirty="0"/>
              <a:t> </a:t>
            </a:r>
            <a:r>
              <a:rPr lang="en-US" sz="3600" dirty="0" err="1"/>
              <a:t>elemeiben</a:t>
            </a:r>
            <a:r>
              <a:rPr lang="en-US" sz="3600" dirty="0"/>
              <a:t> </a:t>
            </a:r>
            <a:r>
              <a:rPr lang="en-US" sz="3600" dirty="0" err="1"/>
              <a:t>egymással</a:t>
            </a:r>
            <a:r>
              <a:rPr lang="en-US" sz="3600" dirty="0"/>
              <a:t> </a:t>
            </a:r>
            <a:r>
              <a:rPr lang="en-US" sz="3600" dirty="0" err="1"/>
              <a:t>összekapcsolt</a:t>
            </a:r>
            <a:r>
              <a:rPr lang="en-US" sz="3600" dirty="0"/>
              <a:t> </a:t>
            </a:r>
            <a:r>
              <a:rPr lang="en-US" sz="3600" dirty="0" err="1"/>
              <a:t>és</a:t>
            </a:r>
            <a:r>
              <a:rPr lang="en-US" sz="3600" dirty="0"/>
              <a:t> </a:t>
            </a:r>
            <a:r>
              <a:rPr lang="en-US" sz="3600" b="1" dirty="0" err="1"/>
              <a:t>összehangolt</a:t>
            </a:r>
            <a:r>
              <a:rPr lang="en-US" sz="3600" b="1" dirty="0"/>
              <a:t> </a:t>
            </a:r>
            <a:r>
              <a:rPr lang="en-US" sz="3600" b="1" dirty="0" err="1"/>
              <a:t>válaszokat</a:t>
            </a:r>
            <a:r>
              <a:rPr lang="en-US" sz="3600" b="1" dirty="0"/>
              <a:t> </a:t>
            </a:r>
            <a:r>
              <a:rPr lang="en-US" sz="3600" b="1" dirty="0" err="1"/>
              <a:t>adnak</a:t>
            </a:r>
            <a:r>
              <a:rPr lang="en-US" sz="3600" dirty="0"/>
              <a:t>. </a:t>
            </a:r>
            <a:r>
              <a:rPr lang="en-US" sz="3600" dirty="0" err="1"/>
              <a:t>Ez</a:t>
            </a:r>
            <a:r>
              <a:rPr lang="en-US" sz="3600" dirty="0"/>
              <a:t> </a:t>
            </a:r>
            <a:r>
              <a:rPr lang="en-US" sz="3600" dirty="0" err="1"/>
              <a:t>magában</a:t>
            </a:r>
            <a:r>
              <a:rPr lang="en-US" sz="3600" dirty="0"/>
              <a:t> </a:t>
            </a:r>
            <a:r>
              <a:rPr lang="en-US" sz="3600" dirty="0" err="1"/>
              <a:t>foglalja</a:t>
            </a:r>
            <a:r>
              <a:rPr lang="en-US" sz="3600" dirty="0"/>
              <a:t> a </a:t>
            </a:r>
            <a:r>
              <a:rPr lang="en-US" sz="3600" dirty="0" err="1"/>
              <a:t>szakemberek</a:t>
            </a:r>
            <a:r>
              <a:rPr lang="en-US" sz="3600" dirty="0"/>
              <a:t> </a:t>
            </a:r>
            <a:r>
              <a:rPr lang="en-US" sz="3600" dirty="0" err="1"/>
              <a:t>magas</a:t>
            </a:r>
            <a:r>
              <a:rPr lang="en-US" sz="3600" dirty="0"/>
              <a:t> </a:t>
            </a:r>
            <a:r>
              <a:rPr lang="en-US" sz="3600" dirty="0" err="1"/>
              <a:t>szintű</a:t>
            </a:r>
            <a:r>
              <a:rPr lang="en-US" sz="3600" dirty="0"/>
              <a:t> </a:t>
            </a:r>
            <a:r>
              <a:rPr lang="en-US" sz="3600" dirty="0" err="1"/>
              <a:t>egyűttműködését</a:t>
            </a:r>
            <a:r>
              <a:rPr lang="en-US" sz="3600" dirty="0"/>
              <a:t>, </a:t>
            </a:r>
            <a:r>
              <a:rPr lang="en-US" sz="3600" dirty="0" err="1"/>
              <a:t>intenzív</a:t>
            </a:r>
            <a:r>
              <a:rPr lang="en-US" sz="3600" dirty="0"/>
              <a:t> </a:t>
            </a:r>
            <a:r>
              <a:rPr lang="en-US" sz="3600" dirty="0" err="1"/>
              <a:t>interakcióját</a:t>
            </a:r>
            <a:r>
              <a:rPr lang="en-US" sz="3600" dirty="0"/>
              <a:t>, </a:t>
            </a:r>
            <a:r>
              <a:rPr lang="en-US" sz="3600" dirty="0" err="1"/>
              <a:t>és</a:t>
            </a:r>
            <a:r>
              <a:rPr lang="en-US" sz="3600" dirty="0"/>
              <a:t> </a:t>
            </a:r>
            <a:r>
              <a:rPr lang="en-US" sz="3600" dirty="0" err="1"/>
              <a:t>tudásuk</a:t>
            </a:r>
            <a:r>
              <a:rPr lang="en-US" sz="3600" dirty="0"/>
              <a:t> </a:t>
            </a:r>
            <a:r>
              <a:rPr lang="en-US" sz="3600" dirty="0" err="1"/>
              <a:t>egymással</a:t>
            </a:r>
            <a:r>
              <a:rPr lang="en-US" sz="3600" dirty="0"/>
              <a:t> </a:t>
            </a:r>
            <a:r>
              <a:rPr lang="en-US" sz="3600" dirty="0" err="1"/>
              <a:t>történő</a:t>
            </a:r>
            <a:r>
              <a:rPr lang="en-US" sz="3600" dirty="0"/>
              <a:t> </a:t>
            </a:r>
            <a:r>
              <a:rPr lang="en-US" sz="3600" dirty="0" err="1"/>
              <a:t>megosztását</a:t>
            </a:r>
            <a:r>
              <a:rPr lang="en-US" sz="3600" dirty="0"/>
              <a:t>. 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26500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632848" cy="926976"/>
          </a:xfrm>
        </p:spPr>
        <p:txBody>
          <a:bodyPr/>
          <a:lstStyle/>
          <a:p>
            <a:r>
              <a:rPr lang="hu-HU" sz="1800" dirty="0"/>
              <a:t>Az </a:t>
            </a:r>
            <a:r>
              <a:rPr lang="hu-HU" sz="1800" dirty="0" smtClean="0"/>
              <a:t>interprofesszionalis együttműködés néhány fő jellemzője a humán segítő munkában</a:t>
            </a:r>
            <a:endParaRPr lang="hu-HU" sz="1800" dirty="0"/>
          </a:p>
        </p:txBody>
      </p:sp>
      <p:sp>
        <p:nvSpPr>
          <p:cNvPr id="3" name="Téglalap 2"/>
          <p:cNvSpPr/>
          <p:nvPr/>
        </p:nvSpPr>
        <p:spPr>
          <a:xfrm>
            <a:off x="179512" y="1268760"/>
            <a:ext cx="871296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Font typeface="Arial"/>
              <a:buChar char="•"/>
            </a:pPr>
            <a:r>
              <a:rPr lang="en-US" sz="3600" dirty="0" smtClean="0"/>
              <a:t>K</a:t>
            </a:r>
            <a:r>
              <a:rPr lang="hu-HU" sz="3600" dirty="0" smtClean="0"/>
              <a:t>özös szükségletfelmérés és „diagnózis”, közösen kialakított megoldások</a:t>
            </a:r>
          </a:p>
          <a:p>
            <a:pPr marL="571500" indent="-571500">
              <a:spcAft>
                <a:spcPts val="1200"/>
              </a:spcAft>
              <a:buFont typeface="Arial"/>
              <a:buChar char="•"/>
            </a:pPr>
            <a:r>
              <a:rPr lang="hu-HU" sz="3600" dirty="0" smtClean="0"/>
              <a:t>Felhasználó / kliens központú együttműködés - esetmunka</a:t>
            </a:r>
          </a:p>
          <a:p>
            <a:pPr marL="571500" indent="-571500">
              <a:spcAft>
                <a:spcPts val="1200"/>
              </a:spcAft>
              <a:buFont typeface="Arial"/>
              <a:buChar char="•"/>
            </a:pPr>
            <a:r>
              <a:rPr lang="hu-HU" sz="3600" dirty="0" smtClean="0"/>
              <a:t>Szervezeteken átívelő teamek</a:t>
            </a:r>
          </a:p>
          <a:p>
            <a:pPr marL="571500" indent="-571500">
              <a:spcAft>
                <a:spcPts val="1200"/>
              </a:spcAft>
              <a:buFont typeface="Arial"/>
              <a:buChar char="•"/>
            </a:pPr>
            <a:r>
              <a:rPr lang="hu-HU" sz="3600" dirty="0" smtClean="0"/>
              <a:t>Koordinált vagy integrált szolgáltatásnyújtás</a:t>
            </a:r>
          </a:p>
          <a:p>
            <a:pPr marL="571500" indent="-571500">
              <a:spcAft>
                <a:spcPts val="1200"/>
              </a:spcAft>
              <a:buFont typeface="Arial"/>
              <a:buChar char="•"/>
            </a:pPr>
            <a:r>
              <a:rPr lang="hu-HU" sz="3600" dirty="0" smtClean="0"/>
              <a:t>Informatikai háttér, célszerű infrastruktúra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56166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1800" dirty="0"/>
              <a:t>Az </a:t>
            </a:r>
            <a:r>
              <a:rPr lang="hu-HU" sz="1800" dirty="0" smtClean="0"/>
              <a:t>interprofesszionális </a:t>
            </a:r>
            <a:r>
              <a:rPr lang="hu-HU" sz="1800" dirty="0"/>
              <a:t>együttműködés </a:t>
            </a:r>
            <a:r>
              <a:rPr lang="hu-HU" sz="1800" dirty="0" smtClean="0"/>
              <a:t>feltételei</a:t>
            </a:r>
            <a:endParaRPr lang="hu-HU" sz="1800" dirty="0"/>
          </a:p>
        </p:txBody>
      </p:sp>
      <p:sp>
        <p:nvSpPr>
          <p:cNvPr id="5" name="Téglalap 4"/>
          <p:cNvSpPr/>
          <p:nvPr/>
        </p:nvSpPr>
        <p:spPr>
          <a:xfrm>
            <a:off x="3707904" y="1556793"/>
            <a:ext cx="49685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2000" dirty="0" err="1" smtClean="0"/>
              <a:t>Szakterületi</a:t>
            </a:r>
            <a:r>
              <a:rPr lang="en-US" sz="2000" dirty="0" smtClean="0"/>
              <a:t> </a:t>
            </a:r>
            <a:r>
              <a:rPr lang="en-US" sz="2000" dirty="0" err="1" smtClean="0"/>
              <a:t>tényezők</a:t>
            </a:r>
            <a:endParaRPr lang="en-US" sz="2000" dirty="0"/>
          </a:p>
          <a:p>
            <a:pPr fontAlgn="t"/>
            <a:r>
              <a:rPr lang="en-US" sz="2000" dirty="0" err="1" smtClean="0"/>
              <a:t>Jogszabályi</a:t>
            </a:r>
            <a:r>
              <a:rPr lang="en-US" sz="2000" dirty="0" smtClean="0"/>
              <a:t> </a:t>
            </a:r>
            <a:r>
              <a:rPr lang="en-US" sz="2000" dirty="0" err="1"/>
              <a:t>tényezők</a:t>
            </a:r>
            <a:endParaRPr lang="en-US" sz="2000" dirty="0"/>
          </a:p>
        </p:txBody>
      </p:sp>
      <p:sp>
        <p:nvSpPr>
          <p:cNvPr id="3" name="Téglalap 2"/>
          <p:cNvSpPr/>
          <p:nvPr/>
        </p:nvSpPr>
        <p:spPr>
          <a:xfrm>
            <a:off x="477134" y="1564171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t">
              <a:buAutoNum type="arabicPeriod"/>
            </a:pPr>
            <a:r>
              <a:rPr lang="en-US" b="1" i="1" dirty="0" err="1" smtClean="0"/>
              <a:t>Rendszerfeltételek</a:t>
            </a:r>
            <a:r>
              <a:rPr lang="en-US" b="1" i="1" dirty="0" smtClean="0"/>
              <a:t> </a:t>
            </a:r>
            <a:endParaRPr lang="en-US" dirty="0"/>
          </a:p>
          <a:p>
            <a:endParaRPr lang="hu-HU" dirty="0"/>
          </a:p>
        </p:txBody>
      </p:sp>
      <p:sp>
        <p:nvSpPr>
          <p:cNvPr id="6" name="Téglalap 4"/>
          <p:cNvSpPr/>
          <p:nvPr/>
        </p:nvSpPr>
        <p:spPr>
          <a:xfrm>
            <a:off x="3707904" y="2636912"/>
            <a:ext cx="5004057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2000" dirty="0" err="1"/>
              <a:t>Szervezeti</a:t>
            </a:r>
            <a:r>
              <a:rPr lang="en-US" sz="2000" dirty="0"/>
              <a:t> </a:t>
            </a:r>
            <a:r>
              <a:rPr lang="en-US" sz="2000" dirty="0" err="1"/>
              <a:t>struktúra</a:t>
            </a:r>
            <a:endParaRPr lang="en-US" sz="2000" dirty="0"/>
          </a:p>
          <a:p>
            <a:pPr fontAlgn="t"/>
            <a:r>
              <a:rPr lang="en-US" sz="2000" dirty="0"/>
              <a:t>   </a:t>
            </a:r>
            <a:r>
              <a:rPr lang="en-US" sz="2000" dirty="0" err="1"/>
              <a:t>Szervezeti</a:t>
            </a:r>
            <a:r>
              <a:rPr lang="en-US" sz="2000" dirty="0"/>
              <a:t> </a:t>
            </a:r>
            <a:r>
              <a:rPr lang="en-US" sz="2000" dirty="0" err="1"/>
              <a:t>filozófia</a:t>
            </a:r>
            <a:endParaRPr lang="en-US" sz="2000" dirty="0"/>
          </a:p>
          <a:p>
            <a:pPr fontAlgn="t"/>
            <a:r>
              <a:rPr lang="en-US" sz="2000" dirty="0"/>
              <a:t>   </a:t>
            </a:r>
            <a:r>
              <a:rPr lang="en-US" sz="2000" dirty="0" err="1"/>
              <a:t>Teamvezetési</a:t>
            </a:r>
            <a:r>
              <a:rPr lang="en-US" sz="2000" dirty="0"/>
              <a:t> </a:t>
            </a:r>
            <a:r>
              <a:rPr lang="en-US" sz="2000" dirty="0" err="1"/>
              <a:t>stílus</a:t>
            </a:r>
            <a:endParaRPr lang="en-US" sz="2000" dirty="0"/>
          </a:p>
          <a:p>
            <a:pPr fontAlgn="t"/>
            <a:r>
              <a:rPr lang="en-US" sz="2000" dirty="0"/>
              <a:t>   Team </a:t>
            </a:r>
            <a:r>
              <a:rPr lang="en-US" sz="2000" dirty="0" err="1"/>
              <a:t>erőforrások</a:t>
            </a:r>
            <a:endParaRPr lang="en-US" sz="2000" dirty="0"/>
          </a:p>
          <a:p>
            <a:pPr fontAlgn="t"/>
            <a:r>
              <a:rPr lang="en-US" sz="2000" dirty="0"/>
              <a:t>    </a:t>
            </a:r>
            <a:r>
              <a:rPr lang="en-US" sz="2000" dirty="0" err="1"/>
              <a:t>Kommunikációs</a:t>
            </a:r>
            <a:r>
              <a:rPr lang="en-US" sz="2000" dirty="0"/>
              <a:t> </a:t>
            </a:r>
            <a:r>
              <a:rPr lang="en-US" sz="2000" dirty="0" err="1"/>
              <a:t>módszerek</a:t>
            </a:r>
            <a:endParaRPr lang="en-US" sz="2000" dirty="0"/>
          </a:p>
          <a:p>
            <a:pPr fontAlgn="t"/>
            <a:r>
              <a:rPr lang="en-US" sz="2000" dirty="0"/>
              <a:t>    </a:t>
            </a:r>
            <a:r>
              <a:rPr lang="en-US" sz="2000" dirty="0" err="1"/>
              <a:t>Munkaidő</a:t>
            </a:r>
            <a:r>
              <a:rPr lang="en-US" sz="2000" dirty="0"/>
              <a:t> </a:t>
            </a:r>
            <a:r>
              <a:rPr lang="en-US" sz="2000" dirty="0" err="1"/>
              <a:t>beosztás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szakmai</a:t>
            </a:r>
            <a:r>
              <a:rPr lang="en-US" sz="2000" dirty="0"/>
              <a:t> </a:t>
            </a:r>
            <a:r>
              <a:rPr lang="en-US" sz="2000" dirty="0" err="1"/>
              <a:t>rutinok</a:t>
            </a:r>
            <a:endParaRPr lang="en-US" sz="2000" dirty="0"/>
          </a:p>
        </p:txBody>
      </p:sp>
      <p:sp>
        <p:nvSpPr>
          <p:cNvPr id="7" name="Téglalap 4"/>
          <p:cNvSpPr/>
          <p:nvPr/>
        </p:nvSpPr>
        <p:spPr>
          <a:xfrm>
            <a:off x="3707904" y="4797152"/>
            <a:ext cx="5032635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2000" dirty="0" err="1"/>
              <a:t>Szakmai</a:t>
            </a:r>
            <a:r>
              <a:rPr lang="en-US" sz="2000" dirty="0"/>
              <a:t> </a:t>
            </a:r>
            <a:r>
              <a:rPr lang="en-US" sz="2000" dirty="0" err="1"/>
              <a:t>sztereotípiáktól</a:t>
            </a:r>
            <a:r>
              <a:rPr lang="en-US" sz="2000" dirty="0"/>
              <a:t> </a:t>
            </a:r>
            <a:r>
              <a:rPr lang="en-US" sz="2000" dirty="0" err="1"/>
              <a:t>mentes</a:t>
            </a:r>
            <a:r>
              <a:rPr lang="en-US" sz="2000" dirty="0"/>
              <a:t>, </a:t>
            </a:r>
            <a:r>
              <a:rPr lang="en-US" sz="2000" dirty="0" err="1"/>
              <a:t>nyílt</a:t>
            </a:r>
            <a:r>
              <a:rPr lang="en-US" sz="2000" dirty="0"/>
              <a:t> </a:t>
            </a:r>
            <a:r>
              <a:rPr lang="en-US" sz="2000" dirty="0" err="1"/>
              <a:t>hozzáállás</a:t>
            </a:r>
            <a:r>
              <a:rPr lang="en-US" sz="2000" dirty="0"/>
              <a:t> </a:t>
            </a:r>
          </a:p>
          <a:p>
            <a:pPr fontAlgn="t"/>
            <a:r>
              <a:rPr lang="en-US" sz="2000" dirty="0"/>
              <a:t>    </a:t>
            </a:r>
            <a:r>
              <a:rPr lang="en-US" sz="2000" dirty="0" err="1"/>
              <a:t>Együttműködési</a:t>
            </a:r>
            <a:r>
              <a:rPr lang="en-US" sz="2000" dirty="0"/>
              <a:t> </a:t>
            </a:r>
            <a:r>
              <a:rPr lang="en-US" sz="2000" dirty="0" err="1"/>
              <a:t>hajlam</a:t>
            </a:r>
            <a:endParaRPr lang="en-US" sz="2000" dirty="0"/>
          </a:p>
          <a:p>
            <a:pPr fontAlgn="t"/>
            <a:r>
              <a:rPr lang="en-US" sz="2000" dirty="0"/>
              <a:t>    </a:t>
            </a:r>
            <a:r>
              <a:rPr lang="en-US" sz="2000" dirty="0" err="1"/>
              <a:t>Bizalom</a:t>
            </a:r>
            <a:endParaRPr lang="en-US" sz="2000" dirty="0"/>
          </a:p>
          <a:p>
            <a:pPr fontAlgn="t"/>
            <a:r>
              <a:rPr lang="en-US" sz="2000" dirty="0"/>
              <a:t>    </a:t>
            </a:r>
            <a:r>
              <a:rPr lang="en-US" sz="2000" dirty="0" err="1"/>
              <a:t>Interprofesszionális</a:t>
            </a:r>
            <a:r>
              <a:rPr lang="en-US" sz="2000" dirty="0"/>
              <a:t> </a:t>
            </a:r>
            <a:r>
              <a:rPr lang="en-US" sz="2000" dirty="0" err="1"/>
              <a:t>kompetenciák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66664" y="2636912"/>
            <a:ext cx="377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b="1" i="1" dirty="0"/>
              <a:t>2. </a:t>
            </a:r>
            <a:r>
              <a:rPr lang="en-US" b="1" i="1" dirty="0" err="1"/>
              <a:t>Szervezeti</a:t>
            </a:r>
            <a:r>
              <a:rPr lang="en-US" b="1" i="1" dirty="0"/>
              <a:t> </a:t>
            </a:r>
            <a:r>
              <a:rPr lang="en-US" b="1" i="1" dirty="0" err="1"/>
              <a:t>feltételek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1899" y="479715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b="1" i="1" dirty="0"/>
              <a:t>3. </a:t>
            </a:r>
            <a:r>
              <a:rPr lang="en-US" b="1" i="1" dirty="0" err="1"/>
              <a:t>Interakciós</a:t>
            </a:r>
            <a:r>
              <a:rPr lang="en-US" b="1" i="1" dirty="0"/>
              <a:t> </a:t>
            </a:r>
            <a:r>
              <a:rPr lang="en-US" b="1" i="1" dirty="0" err="1"/>
              <a:t>feltételek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8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6624736" cy="926976"/>
          </a:xfrm>
        </p:spPr>
        <p:txBody>
          <a:bodyPr/>
          <a:lstStyle/>
          <a:p>
            <a:r>
              <a:rPr lang="hu-HU" sz="1600" dirty="0"/>
              <a:t>Az </a:t>
            </a:r>
            <a:r>
              <a:rPr lang="hu-HU" sz="1600" dirty="0" smtClean="0"/>
              <a:t>interprofesszionális kompetencia területek</a:t>
            </a:r>
            <a:endParaRPr lang="hu-HU" sz="16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09" y="988545"/>
            <a:ext cx="5886619" cy="586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2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6624736" cy="926976"/>
          </a:xfrm>
        </p:spPr>
        <p:txBody>
          <a:bodyPr/>
          <a:lstStyle/>
          <a:p>
            <a:r>
              <a:rPr lang="hu-HU" sz="1600" dirty="0" smtClean="0"/>
              <a:t>A 16 interprofesszionális képzés közös célkitűzései és várt tanulási eredmények</a:t>
            </a:r>
            <a:endParaRPr lang="hu-HU" sz="1600" dirty="0"/>
          </a:p>
        </p:txBody>
      </p:sp>
      <p:sp>
        <p:nvSpPr>
          <p:cNvPr id="3" name="Rectangle 2"/>
          <p:cNvSpPr/>
          <p:nvPr/>
        </p:nvSpPr>
        <p:spPr>
          <a:xfrm>
            <a:off x="365373" y="1700808"/>
            <a:ext cx="45666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/>
              <a:t>a</a:t>
            </a:r>
            <a:r>
              <a:rPr lang="hu-HU" sz="2000" dirty="0" smtClean="0"/>
              <a:t>z IP </a:t>
            </a:r>
            <a:r>
              <a:rPr lang="hu-HU" sz="2000" b="1" dirty="0"/>
              <a:t>hozadékának</a:t>
            </a:r>
            <a:r>
              <a:rPr lang="hu-HU" sz="2000" dirty="0"/>
              <a:t> </a:t>
            </a:r>
            <a:r>
              <a:rPr lang="hu-HU" sz="2000" dirty="0" smtClean="0"/>
              <a:t>megismertetése</a:t>
            </a:r>
            <a:endParaRPr lang="hu-HU" sz="2000" dirty="0"/>
          </a:p>
          <a:p>
            <a:pPr marL="285750" lvl="0" indent="-285750">
              <a:spcAft>
                <a:spcPts val="1200"/>
              </a:spcAft>
              <a:buFont typeface="Arial"/>
              <a:buChar char="•"/>
            </a:pPr>
            <a:r>
              <a:rPr lang="hu-HU" sz="2000" b="1" dirty="0" smtClean="0"/>
              <a:t>felhasználó</a:t>
            </a:r>
            <a:r>
              <a:rPr lang="hu-HU" sz="2000" b="1" dirty="0"/>
              <a:t>-központú szolgáltatásnyújtás szemléletének </a:t>
            </a:r>
            <a:r>
              <a:rPr lang="hu-HU" sz="2000" dirty="0"/>
              <a:t>megerősítése</a:t>
            </a:r>
          </a:p>
          <a:p>
            <a:pPr marL="285750" lvl="0" indent="-285750">
              <a:spcAft>
                <a:spcPts val="1200"/>
              </a:spcAft>
              <a:buFont typeface="Arial"/>
              <a:buChar char="•"/>
            </a:pPr>
            <a:r>
              <a:rPr lang="hu-HU" sz="2000" b="1" dirty="0" smtClean="0"/>
              <a:t>szerepek </a:t>
            </a:r>
            <a:r>
              <a:rPr lang="hu-HU" sz="2000" b="1" dirty="0"/>
              <a:t>azonosítása és értelmezése </a:t>
            </a:r>
            <a:endParaRPr lang="hu-HU" sz="2000" b="1" dirty="0" smtClean="0"/>
          </a:p>
          <a:p>
            <a:pPr marL="285750" lvl="0" indent="-285750">
              <a:spcAft>
                <a:spcPts val="1200"/>
              </a:spcAft>
              <a:buFont typeface="Arial"/>
              <a:buChar char="•"/>
            </a:pPr>
            <a:r>
              <a:rPr lang="hu-HU" sz="2000" b="1" dirty="0" smtClean="0"/>
              <a:t>interprofesszionális </a:t>
            </a:r>
            <a:r>
              <a:rPr lang="hu-HU" sz="2000" b="1" dirty="0"/>
              <a:t>szemlélet, etikai hozzáállás és együttműködési kultúra fejlesztése</a:t>
            </a:r>
          </a:p>
          <a:p>
            <a:pPr marL="285750" lvl="0" indent="-285750">
              <a:spcAft>
                <a:spcPts val="1200"/>
              </a:spcAft>
              <a:buFont typeface="Arial"/>
              <a:buChar char="•"/>
            </a:pPr>
            <a:r>
              <a:rPr lang="hu-HU" sz="2000" b="1" dirty="0" smtClean="0"/>
              <a:t>kommunikációs </a:t>
            </a:r>
            <a:r>
              <a:rPr lang="hu-HU" sz="2000" b="1" dirty="0"/>
              <a:t>készségek </a:t>
            </a:r>
            <a:r>
              <a:rPr lang="hu-HU" sz="2000" dirty="0"/>
              <a:t>fejlesztése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hu-HU" sz="2000" dirty="0"/>
              <a:t>eszközök és technikák</a:t>
            </a:r>
            <a:r>
              <a:rPr lang="hu-HU" sz="2000" dirty="0" smtClean="0"/>
              <a:t>a </a:t>
            </a:r>
            <a:r>
              <a:rPr lang="hu-HU" sz="2000" b="1" dirty="0"/>
              <a:t>team-</a:t>
            </a:r>
            <a:r>
              <a:rPr lang="hu-HU" sz="2000" b="1" dirty="0" smtClean="0"/>
              <a:t>munkához</a:t>
            </a:r>
            <a:endParaRPr lang="hu-HU" sz="2000" b="1" dirty="0"/>
          </a:p>
        </p:txBody>
      </p:sp>
      <p:sp>
        <p:nvSpPr>
          <p:cNvPr id="6" name="Téglalap 5"/>
          <p:cNvSpPr/>
          <p:nvPr/>
        </p:nvSpPr>
        <p:spPr>
          <a:xfrm>
            <a:off x="4932040" y="1341782"/>
            <a:ext cx="3888432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4932040" y="1340768"/>
            <a:ext cx="3888432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err="1" smtClean="0"/>
              <a:t>Megértés</a:t>
            </a:r>
            <a:r>
              <a:rPr lang="en-US" sz="2800" dirty="0" smtClean="0"/>
              <a:t> </a:t>
            </a:r>
            <a:r>
              <a:rPr lang="en-US" sz="2800" dirty="0" err="1" smtClean="0"/>
              <a:t>és</a:t>
            </a:r>
            <a:r>
              <a:rPr lang="en-US" sz="2800" dirty="0" smtClean="0"/>
              <a:t> </a:t>
            </a:r>
            <a:r>
              <a:rPr lang="en-US" sz="2800" dirty="0" err="1"/>
              <a:t>e</a:t>
            </a:r>
            <a:r>
              <a:rPr lang="en-US" sz="2800" dirty="0" err="1" smtClean="0"/>
              <a:t>lköteleződés</a:t>
            </a:r>
            <a:endParaRPr lang="en-US" sz="2800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800" dirty="0" err="1" smtClean="0"/>
              <a:t>Helyzetfelismerés</a:t>
            </a:r>
            <a:r>
              <a:rPr lang="en-US" sz="2800" dirty="0" smtClean="0"/>
              <a:t> </a:t>
            </a:r>
            <a:r>
              <a:rPr lang="en-US" sz="2800" dirty="0" err="1" smtClean="0"/>
              <a:t>és</a:t>
            </a:r>
            <a:r>
              <a:rPr lang="en-US" sz="2800" dirty="0" smtClean="0"/>
              <a:t> </a:t>
            </a:r>
            <a:r>
              <a:rPr lang="en-US" sz="2800" dirty="0" err="1" smtClean="0"/>
              <a:t>kezdeményezés</a:t>
            </a:r>
            <a:r>
              <a:rPr lang="en-US" sz="2800" dirty="0" smtClean="0"/>
              <a:t> </a:t>
            </a:r>
            <a:endParaRPr lang="en-US" sz="2800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hu-HU" sz="2800" dirty="0"/>
              <a:t>Egyenlő és kompetens partnerként </a:t>
            </a:r>
            <a:r>
              <a:rPr lang="hu-HU" sz="2800" dirty="0" smtClean="0"/>
              <a:t>képesek legyenek </a:t>
            </a:r>
            <a:r>
              <a:rPr lang="hu-HU" sz="2800" dirty="0"/>
              <a:t>a saját szakma képviseletére a team munka keretében</a:t>
            </a:r>
          </a:p>
        </p:txBody>
      </p:sp>
    </p:spTree>
    <p:extLst>
      <p:ext uri="{BB962C8B-B14F-4D97-AF65-F5344CB8AC3E}">
        <p14:creationId xmlns:p14="http://schemas.microsoft.com/office/powerpoint/2010/main" val="7811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1600" dirty="0"/>
              <a:t>Az </a:t>
            </a:r>
            <a:r>
              <a:rPr lang="hu-HU" sz="1600" dirty="0" err="1" smtClean="0"/>
              <a:t>interprofesszionális</a:t>
            </a:r>
            <a:r>
              <a:rPr lang="hu-HU" sz="1600" dirty="0" smtClean="0"/>
              <a:t> </a:t>
            </a:r>
            <a:r>
              <a:rPr lang="hu-HU" sz="1600" dirty="0"/>
              <a:t>együttműködéssel támogatott egyéni esetkezelés</a:t>
            </a:r>
          </a:p>
        </p:txBody>
      </p:sp>
      <p:sp>
        <p:nvSpPr>
          <p:cNvPr id="5" name="Téglalap 4"/>
          <p:cNvSpPr/>
          <p:nvPr/>
        </p:nvSpPr>
        <p:spPr>
          <a:xfrm>
            <a:off x="5868144" y="1844824"/>
            <a:ext cx="2736304" cy="363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Eredmény: Elégedett kliens, aki megkapja a szükségleteinek megfelelő ellátásokat </a:t>
            </a:r>
          </a:p>
        </p:txBody>
      </p:sp>
      <p:sp>
        <p:nvSpPr>
          <p:cNvPr id="4" name="Téglalap 3"/>
          <p:cNvSpPr/>
          <p:nvPr/>
        </p:nvSpPr>
        <p:spPr>
          <a:xfrm>
            <a:off x="467544" y="2274838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Komplex ellátási szükséglet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Szakmaközi-team összehívása indokolt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Több szempontú megközelítés és lehetséges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Közösen készítik el a kliens egyéni igény és szükségletfeltárását és gondozási tervét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Közös összehangolt beavatkozás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szakember sikeres és eredményes munkát végez</a:t>
            </a:r>
          </a:p>
        </p:txBody>
      </p:sp>
    </p:spTree>
    <p:extLst>
      <p:ext uri="{BB962C8B-B14F-4D97-AF65-F5344CB8AC3E}">
        <p14:creationId xmlns:p14="http://schemas.microsoft.com/office/powerpoint/2010/main" val="9262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708</Words>
  <Application>Microsoft Office PowerPoint</Application>
  <PresentationFormat>Diavetítés a képernyőre (4:3 oldalarány)</PresentationFormat>
  <Paragraphs>114</Paragraphs>
  <Slides>20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Az együttműködés tanulása –   az interprofesszionális képzések tapasztalatai</vt:lpstr>
      <vt:lpstr>Az interprofesszionális együttműködés nélküli esetkezelés</vt:lpstr>
      <vt:lpstr>Az interprofesszionális együttműködés – Tipikus attitűdök</vt:lpstr>
      <vt:lpstr>Az interprofesszionalizmus alkalmazott fogalma </vt:lpstr>
      <vt:lpstr>Az interprofesszionalis együttműködés néhány fő jellemzője a humán segítő munkában</vt:lpstr>
      <vt:lpstr>Az interprofesszionális együttműködés feltételei</vt:lpstr>
      <vt:lpstr>Az interprofesszionális kompetencia területek</vt:lpstr>
      <vt:lpstr>A 16 interprofesszionális képzés közös célkitűzései és várt tanulási eredmények</vt:lpstr>
      <vt:lpstr>Az interprofesszionális együttműködéssel támogatott egyéni esetkezelés</vt:lpstr>
      <vt:lpstr>Képzési célcsoportok kialakítása és bemutatása</vt:lpstr>
      <vt:lpstr>4 képzési csoport kialakítása</vt:lpstr>
      <vt:lpstr>Képzési célcsoportok kialakítása és bemutatása</vt:lpstr>
      <vt:lpstr>A fókuszcsoportok vizsgálati szempontjai</vt:lpstr>
      <vt:lpstr>Tematika felépítése</vt:lpstr>
      <vt:lpstr>Távoktatás a gyakorlaton keresztűl</vt:lpstr>
      <vt:lpstr>Képzési program 50 óra</vt:lpstr>
      <vt:lpstr>Hogyan épül fel egy szituációhoz tartozó szerepjáték dokumentációja?</vt:lpstr>
      <vt:lpstr>Mit kell tudnunk az esetről?</vt:lpstr>
      <vt:lpstr>A tanfolyamok tapasztalatai, a fejlesztés területei….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Vélemény</cp:lastModifiedBy>
  <cp:revision>55</cp:revision>
  <dcterms:created xsi:type="dcterms:W3CDTF">2014-03-03T11:13:53Z</dcterms:created>
  <dcterms:modified xsi:type="dcterms:W3CDTF">2015-01-27T15:55:47Z</dcterms:modified>
</cp:coreProperties>
</file>