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65" r:id="rId3"/>
    <p:sldId id="270" r:id="rId4"/>
    <p:sldId id="266" r:id="rId5"/>
    <p:sldId id="268" r:id="rId6"/>
    <p:sldId id="259" r:id="rId7"/>
    <p:sldId id="260" r:id="rId8"/>
    <p:sldId id="261" r:id="rId9"/>
    <p:sldId id="271" r:id="rId10"/>
    <p:sldId id="275" r:id="rId11"/>
    <p:sldId id="278" r:id="rId12"/>
    <p:sldId id="28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992" autoAdjust="0"/>
  </p:normalViewPr>
  <p:slideViewPr>
    <p:cSldViewPr snapToObjects="1">
      <p:cViewPr>
        <p:scale>
          <a:sx n="81" d="100"/>
          <a:sy n="81" d="100"/>
        </p:scale>
        <p:origin x="-248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Munka2!$C$3</c:f>
              <c:numCache>
                <c:formatCode>###0.00000</c:formatCode>
                <c:ptCount val="1"/>
                <c:pt idx="0">
                  <c:v>21.690909090909091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Munka2!$C$4</c:f>
              <c:numCache>
                <c:formatCode>###0.00000</c:formatCode>
                <c:ptCount val="1"/>
                <c:pt idx="0">
                  <c:v>26.231818181818181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Munka2!$C$5</c:f>
              <c:numCache>
                <c:formatCode>###0.00000</c:formatCode>
                <c:ptCount val="1"/>
                <c:pt idx="0">
                  <c:v>19.849315068493151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Munka2!$C$6</c:f>
              <c:numCache>
                <c:formatCode>###0.00000</c:formatCode>
                <c:ptCount val="1"/>
                <c:pt idx="0">
                  <c:v>25.22374429223742</c:v>
                </c:pt>
              </c:numCache>
            </c:numRef>
          </c:val>
        </c:ser>
        <c:ser>
          <c:idx val="4"/>
          <c:order val="4"/>
          <c:invertIfNegative val="0"/>
          <c:val>
            <c:numRef>
              <c:f>Munka2!$C$7</c:f>
              <c:numCache>
                <c:formatCode>###0.00000</c:formatCode>
                <c:ptCount val="1"/>
                <c:pt idx="0">
                  <c:v>17.753424657534239</c:v>
                </c:pt>
              </c:numCache>
            </c:numRef>
          </c:val>
        </c:ser>
        <c:ser>
          <c:idx val="5"/>
          <c:order val="5"/>
          <c:invertIfNegative val="0"/>
          <c:val>
            <c:numRef>
              <c:f>Munka2!$C$8</c:f>
              <c:numCache>
                <c:formatCode>###0.00000</c:formatCode>
                <c:ptCount val="1"/>
                <c:pt idx="0">
                  <c:v>24.105022831050221</c:v>
                </c:pt>
              </c:numCache>
            </c:numRef>
          </c:val>
        </c:ser>
        <c:ser>
          <c:idx val="6"/>
          <c:order val="6"/>
          <c:invertIfNegative val="0"/>
          <c:val>
            <c:numRef>
              <c:f>Munka2!$C$9</c:f>
              <c:numCache>
                <c:formatCode>###0.00000</c:formatCode>
                <c:ptCount val="1"/>
                <c:pt idx="0">
                  <c:v>18.76146788990825</c:v>
                </c:pt>
              </c:numCache>
            </c:numRef>
          </c:val>
        </c:ser>
        <c:ser>
          <c:idx val="7"/>
          <c:order val="7"/>
          <c:invertIfNegative val="0"/>
          <c:val>
            <c:numRef>
              <c:f>Munka2!$C$10</c:f>
              <c:numCache>
                <c:formatCode>###0.00000</c:formatCode>
                <c:ptCount val="1"/>
                <c:pt idx="0">
                  <c:v>26.458715596330251</c:v>
                </c:pt>
              </c:numCache>
            </c:numRef>
          </c:val>
        </c:ser>
        <c:ser>
          <c:idx val="8"/>
          <c:order val="8"/>
          <c:invertIfNegative val="0"/>
          <c:val>
            <c:numRef>
              <c:f>Munka2!$C$11</c:f>
              <c:numCache>
                <c:formatCode>###0.00000</c:formatCode>
                <c:ptCount val="1"/>
                <c:pt idx="0">
                  <c:v>19.393518518518519</c:v>
                </c:pt>
              </c:numCache>
            </c:numRef>
          </c:val>
        </c:ser>
        <c:ser>
          <c:idx val="9"/>
          <c:order val="9"/>
          <c:invertIfNegative val="0"/>
          <c:val>
            <c:numRef>
              <c:f>Munka2!$C$12</c:f>
              <c:numCache>
                <c:formatCode>###0.00000</c:formatCode>
                <c:ptCount val="1"/>
                <c:pt idx="0">
                  <c:v>24.88425925925926</c:v>
                </c:pt>
              </c:numCache>
            </c:numRef>
          </c:val>
        </c:ser>
        <c:ser>
          <c:idx val="10"/>
          <c:order val="10"/>
          <c:invertIfNegative val="0"/>
          <c:val>
            <c:numRef>
              <c:f>Munka2!$C$13</c:f>
              <c:numCache>
                <c:formatCode>###0.00000</c:formatCode>
                <c:ptCount val="1"/>
                <c:pt idx="0">
                  <c:v>20.19907407407408</c:v>
                </c:pt>
              </c:numCache>
            </c:numRef>
          </c:val>
        </c:ser>
        <c:ser>
          <c:idx val="11"/>
          <c:order val="11"/>
          <c:invertIfNegative val="0"/>
          <c:val>
            <c:numRef>
              <c:f>Munka2!$C$14</c:f>
              <c:numCache>
                <c:formatCode>###0.00000</c:formatCode>
                <c:ptCount val="1"/>
                <c:pt idx="0">
                  <c:v>25.63425925925926</c:v>
                </c:pt>
              </c:numCache>
            </c:numRef>
          </c:val>
        </c:ser>
        <c:ser>
          <c:idx val="12"/>
          <c:order val="12"/>
          <c:invertIfNegative val="0"/>
          <c:val>
            <c:numRef>
              <c:f>Munka2!$C$15</c:f>
              <c:numCache>
                <c:formatCode>###0.00000</c:formatCode>
                <c:ptCount val="1"/>
                <c:pt idx="0">
                  <c:v>19.529953917050701</c:v>
                </c:pt>
              </c:numCache>
            </c:numRef>
          </c:val>
        </c:ser>
        <c:ser>
          <c:idx val="13"/>
          <c:order val="13"/>
          <c:invertIfNegative val="0"/>
          <c:val>
            <c:numRef>
              <c:f>Munka2!$C$16</c:f>
              <c:numCache>
                <c:formatCode>###0.00000</c:formatCode>
                <c:ptCount val="1"/>
                <c:pt idx="0">
                  <c:v>25.110599078341011</c:v>
                </c:pt>
              </c:numCache>
            </c:numRef>
          </c:val>
        </c:ser>
        <c:ser>
          <c:idx val="14"/>
          <c:order val="14"/>
          <c:invertIfNegative val="0"/>
          <c:val>
            <c:numRef>
              <c:f>Munka2!$C$17</c:f>
              <c:numCache>
                <c:formatCode>###0.00000</c:formatCode>
                <c:ptCount val="1"/>
                <c:pt idx="0">
                  <c:v>20.93607305936073</c:v>
                </c:pt>
              </c:numCache>
            </c:numRef>
          </c:val>
        </c:ser>
        <c:ser>
          <c:idx val="15"/>
          <c:order val="15"/>
          <c:invertIfNegative val="0"/>
          <c:val>
            <c:numRef>
              <c:f>Munka2!$C$18</c:f>
              <c:numCache>
                <c:formatCode>###0.00000</c:formatCode>
                <c:ptCount val="1"/>
                <c:pt idx="0">
                  <c:v>25.662100456621001</c:v>
                </c:pt>
              </c:numCache>
            </c:numRef>
          </c:val>
        </c:ser>
        <c:ser>
          <c:idx val="16"/>
          <c:order val="16"/>
          <c:invertIfNegative val="0"/>
          <c:val>
            <c:numRef>
              <c:f>Munka2!$C$19</c:f>
              <c:numCache>
                <c:formatCode>###0.00000</c:formatCode>
                <c:ptCount val="1"/>
                <c:pt idx="0">
                  <c:v>19.009174311926611</c:v>
                </c:pt>
              </c:numCache>
            </c:numRef>
          </c:val>
        </c:ser>
        <c:ser>
          <c:idx val="17"/>
          <c:order val="17"/>
          <c:invertIfNegative val="0"/>
          <c:val>
            <c:numRef>
              <c:f>Munka2!$C$20</c:f>
              <c:numCache>
                <c:formatCode>###0.00000</c:formatCode>
                <c:ptCount val="1"/>
                <c:pt idx="0">
                  <c:v>24.23394495412844</c:v>
                </c:pt>
              </c:numCache>
            </c:numRef>
          </c:val>
        </c:ser>
        <c:ser>
          <c:idx val="18"/>
          <c:order val="18"/>
          <c:invertIfNegative val="0"/>
          <c:val>
            <c:numRef>
              <c:f>Munka2!$C$21</c:f>
              <c:numCache>
                <c:formatCode>###0.00000</c:formatCode>
                <c:ptCount val="1"/>
                <c:pt idx="0">
                  <c:v>21.917050691244238</c:v>
                </c:pt>
              </c:numCache>
            </c:numRef>
          </c:val>
        </c:ser>
        <c:ser>
          <c:idx val="19"/>
          <c:order val="19"/>
          <c:invertIfNegative val="0"/>
          <c:val>
            <c:numRef>
              <c:f>Munka2!$C$22</c:f>
              <c:numCache>
                <c:formatCode>###0.00000</c:formatCode>
                <c:ptCount val="1"/>
                <c:pt idx="0">
                  <c:v>26.036866359447011</c:v>
                </c:pt>
              </c:numCache>
            </c:numRef>
          </c:val>
        </c:ser>
        <c:ser>
          <c:idx val="20"/>
          <c:order val="20"/>
          <c:invertIfNegative val="0"/>
          <c:val>
            <c:numRef>
              <c:f>Munka2!$C$23</c:f>
              <c:numCache>
                <c:formatCode>###0.00000</c:formatCode>
                <c:ptCount val="1"/>
                <c:pt idx="0">
                  <c:v>20.73394495412844</c:v>
                </c:pt>
              </c:numCache>
            </c:numRef>
          </c:val>
        </c:ser>
        <c:ser>
          <c:idx val="21"/>
          <c:order val="21"/>
          <c:invertIfNegative val="0"/>
          <c:val>
            <c:numRef>
              <c:f>Munka2!$C$24</c:f>
              <c:numCache>
                <c:formatCode>###0.00000</c:formatCode>
                <c:ptCount val="1"/>
                <c:pt idx="0">
                  <c:v>25.807339449541281</c:v>
                </c:pt>
              </c:numCache>
            </c:numRef>
          </c:val>
        </c:ser>
        <c:ser>
          <c:idx val="22"/>
          <c:order val="22"/>
          <c:invertIfNegative val="0"/>
          <c:val>
            <c:numRef>
              <c:f>Munka2!$C$25</c:f>
              <c:numCache>
                <c:formatCode>###0.00000</c:formatCode>
                <c:ptCount val="1"/>
                <c:pt idx="0">
                  <c:v>21.958904109589039</c:v>
                </c:pt>
              </c:numCache>
            </c:numRef>
          </c:val>
        </c:ser>
        <c:ser>
          <c:idx val="23"/>
          <c:order val="23"/>
          <c:invertIfNegative val="0"/>
          <c:val>
            <c:numRef>
              <c:f>Munka2!$C$26</c:f>
              <c:numCache>
                <c:formatCode>###0.00000</c:formatCode>
                <c:ptCount val="1"/>
                <c:pt idx="0">
                  <c:v>26.013698630136989</c:v>
                </c:pt>
              </c:numCache>
            </c:numRef>
          </c:val>
        </c:ser>
        <c:ser>
          <c:idx val="24"/>
          <c:order val="24"/>
          <c:invertIfNegative val="0"/>
          <c:val>
            <c:numRef>
              <c:f>Munka2!$C$27</c:f>
              <c:numCache>
                <c:formatCode>###0.00000</c:formatCode>
                <c:ptCount val="1"/>
                <c:pt idx="0">
                  <c:v>21.19178082191781</c:v>
                </c:pt>
              </c:numCache>
            </c:numRef>
          </c:val>
        </c:ser>
        <c:ser>
          <c:idx val="25"/>
          <c:order val="25"/>
          <c:invertIfNegative val="0"/>
          <c:val>
            <c:numRef>
              <c:f>Munka2!$C$28</c:f>
              <c:numCache>
                <c:formatCode>###0.00000</c:formatCode>
                <c:ptCount val="1"/>
                <c:pt idx="0">
                  <c:v>25.826484018264839</c:v>
                </c:pt>
              </c:numCache>
            </c:numRef>
          </c:val>
        </c:ser>
        <c:ser>
          <c:idx val="26"/>
          <c:order val="26"/>
          <c:tx>
            <c:v>kompetenciak szintje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50048"/>
        <c:axId val="41651584"/>
      </c:barChart>
      <c:catAx>
        <c:axId val="4165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1651584"/>
        <c:crosses val="autoZero"/>
        <c:auto val="1"/>
        <c:lblAlgn val="ctr"/>
        <c:lblOffset val="100"/>
        <c:noMultiLvlLbl val="0"/>
      </c:catAx>
      <c:valAx>
        <c:axId val="41651584"/>
        <c:scaling>
          <c:orientation val="minMax"/>
          <c:min val="15"/>
        </c:scaling>
        <c:delete val="0"/>
        <c:axPos val="l"/>
        <c:majorGridlines/>
        <c:numFmt formatCode="###0.00000" sourceLinked="1"/>
        <c:majorTickMark val="out"/>
        <c:minorTickMark val="none"/>
        <c:tickLblPos val="nextTo"/>
        <c:crossAx val="416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Hét aspektusra terjed ki:</a:t>
            </a:r>
          </a:p>
          <a:p>
            <a:r>
              <a:rPr lang="hu-HU" sz="1200" dirty="0" smtClean="0"/>
              <a:t>A munka mennyire dominálja a gondolkodást és viselkedést</a:t>
            </a:r>
          </a:p>
          <a:p>
            <a:r>
              <a:rPr lang="hu-HU" sz="1200" dirty="0" smtClean="0"/>
              <a:t>Mennyire módosítja/javítja a hangulatot</a:t>
            </a:r>
          </a:p>
          <a:p>
            <a:r>
              <a:rPr lang="hu-HU" sz="1200" dirty="0" smtClean="0"/>
              <a:t>Egyre több kell belőle, hogy a kezdeti hatást kiváltsa (tolerancia)</a:t>
            </a:r>
          </a:p>
          <a:p>
            <a:r>
              <a:rPr lang="hu-HU" sz="1200" dirty="0" smtClean="0"/>
              <a:t>Mennyire vannak elvonási tünetei (rossz érzés, amikor nem lehet dolgozni)</a:t>
            </a:r>
          </a:p>
          <a:p>
            <a:r>
              <a:rPr lang="hu-HU" sz="1200" dirty="0" smtClean="0"/>
              <a:t>Mennyi  konfliktust okoz (társas kapcsolatokban, ill. más tevékenységekkel); </a:t>
            </a:r>
          </a:p>
          <a:p>
            <a:r>
              <a:rPr lang="hu-HU" sz="1200" dirty="0" smtClean="0"/>
              <a:t>Mennyire jellemző a visszaesés (miután próbálta csökkenteni a munka mennyiségét)</a:t>
            </a:r>
          </a:p>
          <a:p>
            <a:r>
              <a:rPr lang="hu-HU" sz="1200" dirty="0" smtClean="0"/>
              <a:t>Egészségügyi és egyéb problémák (pl. alvászavar)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7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62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990600"/>
            <a:ext cx="8074152" cy="2325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1/27/2015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  <p:sldLayoutId id="214748367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2172" y="1700808"/>
            <a:ext cx="4536504" cy="2016224"/>
          </a:xfrm>
        </p:spPr>
        <p:txBody>
          <a:bodyPr/>
          <a:lstStyle/>
          <a:p>
            <a:r>
              <a:rPr lang="hu-HU" dirty="0" smtClean="0"/>
              <a:t>A hatékony vezető eszközei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79512" y="5301208"/>
            <a:ext cx="468052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3200" dirty="0" smtClean="0"/>
              <a:t>Németh Gergely</a:t>
            </a:r>
          </a:p>
          <a:p>
            <a:r>
              <a:rPr lang="hu-HU" sz="2400" cap="none" dirty="0" smtClean="0"/>
              <a:t>szervezetpszichológus</a:t>
            </a:r>
            <a:endParaRPr lang="hu-H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9565" y="4202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9881"/>
            <a:ext cx="241646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6485538" y="1804156"/>
            <a:ext cx="4515508" cy="801416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FFFFFF"/>
                </a:solidFill>
              </a:rPr>
              <a:t>Munkafüggőség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257852" cy="66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483768" y="836712"/>
            <a:ext cx="5740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 vezetők 47%-ának gondja van a munkafüggőséggel. </a:t>
            </a:r>
            <a:endParaRPr lang="en-US" sz="2000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743584" y="22048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076056" y="2204864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743584" y="2204864"/>
            <a:ext cx="2332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2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" y="274638"/>
            <a:ext cx="8939336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>
                <a:solidFill>
                  <a:srgbClr val="FFFFFF"/>
                </a:solidFill>
              </a:rPr>
              <a:t>MINDEN KOMPETENCIA KAPCSÁN VOLT FEJLŐDÉS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17777"/>
              </p:ext>
            </p:extLst>
          </p:nvPr>
        </p:nvGraphicFramePr>
        <p:xfrm>
          <a:off x="-28484" y="1548672"/>
          <a:ext cx="9144000" cy="533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12" y="764704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b="1" dirty="0" smtClean="0">
                <a:solidFill>
                  <a:srgbClr val="FFFFFF"/>
                </a:solidFill>
              </a:rPr>
              <a:t>Konklúzió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u-HU" dirty="0" smtClean="0">
                <a:solidFill>
                  <a:srgbClr val="FFFFFF"/>
                </a:solidFill>
              </a:rPr>
              <a:t>Lehet erősíteni a konstruktív versengést (a destruktívat nem)</a:t>
            </a:r>
          </a:p>
          <a:p>
            <a:r>
              <a:rPr lang="hu-HU" dirty="0" smtClean="0">
                <a:solidFill>
                  <a:srgbClr val="FFFFFF"/>
                </a:solidFill>
              </a:rPr>
              <a:t>Az emberek harmonikus szenvedéllyel végzik a munkájukat és nem </a:t>
            </a:r>
            <a:r>
              <a:rPr lang="hu-HU" dirty="0" err="1" smtClean="0">
                <a:solidFill>
                  <a:srgbClr val="FFFFFF"/>
                </a:solidFill>
              </a:rPr>
              <a:t>obszesszívvel</a:t>
            </a:r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A munkafüggőség viszont gondokat okoz majdnem a vezetők felénél</a:t>
            </a:r>
          </a:p>
          <a:p>
            <a:r>
              <a:rPr lang="hu-HU" dirty="0" smtClean="0">
                <a:solidFill>
                  <a:srgbClr val="FFFFFF"/>
                </a:solidFill>
              </a:rPr>
              <a:t>Pozitívabban állnak hozzá az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FFFF"/>
                </a:solidFill>
              </a:rPr>
              <a:t> élethez, mint az átlag magyar </a:t>
            </a:r>
            <a:br>
              <a:rPr lang="hu-HU" dirty="0" smtClean="0">
                <a:solidFill>
                  <a:srgbClr val="FFFFFF"/>
                </a:solidFill>
              </a:rPr>
            </a:br>
            <a:r>
              <a:rPr lang="hu-HU" dirty="0" smtClean="0">
                <a:solidFill>
                  <a:srgbClr val="FFFFFF"/>
                </a:solidFill>
              </a:rPr>
              <a:t>lakos</a:t>
            </a:r>
          </a:p>
          <a:p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-99392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692696"/>
            <a:ext cx="8590728" cy="6165304"/>
          </a:xfrm>
        </p:spPr>
        <p:txBody>
          <a:bodyPr>
            <a:noAutofit/>
          </a:bodyPr>
          <a:lstStyle>
            <a:extLst/>
          </a:lstStyle>
          <a:p>
            <a:pPr marL="609600" indent="-609600">
              <a:lnSpc>
                <a:spcPct val="80000"/>
              </a:lnSpc>
            </a:pPr>
            <a:endParaRPr lang="hu-HU" sz="2000" dirty="0" smtClean="0">
              <a:latin typeface="Calibri" charset="0"/>
            </a:endParaRPr>
          </a:p>
          <a:p>
            <a:pPr marL="609600" indent="-609600">
              <a:lnSpc>
                <a:spcPct val="80000"/>
              </a:lnSpc>
            </a:pPr>
            <a:endParaRPr lang="hu-HU" sz="2000" dirty="0">
              <a:latin typeface="Calibri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hu-HU" sz="2000" dirty="0" smtClean="0">
                <a:latin typeface="Calibri" charset="0"/>
              </a:rPr>
              <a:t>Machiavelli</a:t>
            </a:r>
            <a:endParaRPr lang="hu-HU" sz="2000" dirty="0">
              <a:latin typeface="Calibri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Argyris: A vezetés aktív módszere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McGregor: X-</a:t>
            </a:r>
            <a:r>
              <a:rPr lang="hu-HU" sz="2000" u="sng" dirty="0">
                <a:latin typeface="Calibri" charset="0"/>
              </a:rPr>
              <a:t>Y</a:t>
            </a:r>
            <a:r>
              <a:rPr lang="hu-HU" sz="2000" dirty="0">
                <a:latin typeface="Calibri" charset="0"/>
              </a:rPr>
              <a:t> elmélet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Ohio State University: Gondoskodó és strukturáló vezetés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Michigan Univ: Termelés központú és dolgozó központú vez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Blake és Mouton (managerial grid)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Lewin: autoriter, demokratikus, laissez-fair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Torgerstein, Weinstock: vezetés integrált felfogása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Fiedler: kontingencia modell (feladat és kapcsolat)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Hersey, Blanchard: – helyzetfüggő vezetése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House: út-cél modell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Vroom, Yetton: particiatív döntési modellje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Ouchi: Z elmélet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Alderson: R elmélet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Likert: rendszer elméleti megközelítés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Tichy, Devana, majd Anderson: átalakító vezetés</a:t>
            </a:r>
          </a:p>
          <a:p>
            <a:pPr marL="609600" indent="-609600">
              <a:lnSpc>
                <a:spcPct val="80000"/>
              </a:lnSpc>
            </a:pPr>
            <a:r>
              <a:rPr lang="hu-HU" sz="2000" dirty="0">
                <a:latin typeface="Calibri" charset="0"/>
              </a:rPr>
              <a:t>Champy: a vezetés </a:t>
            </a:r>
            <a:r>
              <a:rPr lang="hu-HU" sz="2000" dirty="0" smtClean="0">
                <a:latin typeface="Calibri" charset="0"/>
              </a:rPr>
              <a:t>átalakítása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S</a:t>
            </a:r>
            <a:r>
              <a:rPr lang="hu-HU" sz="2000" dirty="0" smtClean="0">
                <a:latin typeface="Calibri" charset="0"/>
              </a:rPr>
              <a:t>tb....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200" dirty="0" smtClean="0">
                <a:latin typeface="Calibri" charset="0"/>
              </a:rPr>
              <a:t> </a:t>
            </a: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2933507" y="-2729702"/>
            <a:ext cx="884426" cy="6248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b="1" kern="0" dirty="0" smtClean="0"/>
              <a:t>A vezető modellek</a:t>
            </a:r>
            <a:endParaRPr lang="en-US" sz="4400" b="1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692696"/>
            <a:ext cx="8590728" cy="5754960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French </a:t>
            </a:r>
            <a:r>
              <a:rPr lang="en-US" sz="2800" b="1" dirty="0" err="1" smtClean="0"/>
              <a:t>és</a:t>
            </a:r>
            <a:r>
              <a:rPr lang="en-US" sz="2800" b="1" dirty="0" smtClean="0"/>
              <a:t> </a:t>
            </a:r>
            <a:r>
              <a:rPr lang="en-US" sz="2800" b="1" dirty="0"/>
              <a:t>Raven (1959), </a:t>
            </a:r>
            <a:r>
              <a:rPr lang="en-US" sz="2800" b="1" dirty="0" err="1"/>
              <a:t>majd</a:t>
            </a:r>
            <a:r>
              <a:rPr lang="en-US" sz="2800" b="1" dirty="0"/>
              <a:t> Hersey </a:t>
            </a:r>
            <a:r>
              <a:rPr lang="en-US" sz="2800" b="1" dirty="0" err="1" smtClean="0"/>
              <a:t>kiegészíti</a:t>
            </a:r>
            <a:r>
              <a:rPr lang="en-US" sz="2800" b="1" dirty="0" smtClean="0"/>
              <a:t> (</a:t>
            </a:r>
            <a:r>
              <a:rPr lang="en-US" sz="2800" b="1" dirty="0"/>
              <a:t>1997)</a:t>
            </a:r>
          </a:p>
          <a:p>
            <a:r>
              <a:rPr lang="en-US" sz="2800" dirty="0" err="1" smtClean="0"/>
              <a:t>Jutalmazó</a:t>
            </a:r>
            <a:r>
              <a:rPr lang="en-US" sz="2800" dirty="0" smtClean="0"/>
              <a:t> </a:t>
            </a:r>
            <a:r>
              <a:rPr lang="en-US" sz="2800" dirty="0" err="1" smtClean="0"/>
              <a:t>hatalom</a:t>
            </a:r>
            <a:endParaRPr lang="en-US" sz="2800" dirty="0"/>
          </a:p>
          <a:p>
            <a:r>
              <a:rPr lang="en-US" sz="2800" dirty="0" err="1" smtClean="0"/>
              <a:t>Kényszerítő</a:t>
            </a:r>
            <a:r>
              <a:rPr lang="en-US" sz="2800" dirty="0" smtClean="0"/>
              <a:t> </a:t>
            </a:r>
            <a:r>
              <a:rPr lang="en-US" sz="2800" dirty="0" err="1"/>
              <a:t>hatalom</a:t>
            </a:r>
            <a:endParaRPr lang="en-US" sz="2800" dirty="0"/>
          </a:p>
          <a:p>
            <a:r>
              <a:rPr lang="en-US" sz="2800" dirty="0" err="1" smtClean="0"/>
              <a:t>Kapcsolatokból</a:t>
            </a:r>
            <a:r>
              <a:rPr lang="en-US" sz="2800" dirty="0" smtClean="0"/>
              <a:t> </a:t>
            </a:r>
            <a:r>
              <a:rPr lang="en-US" sz="2800" dirty="0" err="1" smtClean="0"/>
              <a:t>származó</a:t>
            </a:r>
            <a:endParaRPr lang="en-US" sz="2800" dirty="0"/>
          </a:p>
          <a:p>
            <a:r>
              <a:rPr lang="en-US" sz="2800" dirty="0" err="1" smtClean="0"/>
              <a:t>Törvényes</a:t>
            </a:r>
            <a:r>
              <a:rPr lang="en-US" sz="2800" dirty="0" smtClean="0"/>
              <a:t> </a:t>
            </a:r>
            <a:r>
              <a:rPr lang="en-US" sz="2800" dirty="0" err="1"/>
              <a:t>legitim</a:t>
            </a:r>
            <a:r>
              <a:rPr lang="en-US" sz="2800" dirty="0"/>
              <a:t> (</a:t>
            </a:r>
            <a:r>
              <a:rPr lang="en-US" sz="2800" dirty="0" err="1"/>
              <a:t>jogi</a:t>
            </a:r>
            <a:r>
              <a:rPr lang="en-US" sz="2800" dirty="0"/>
              <a:t>) </a:t>
            </a:r>
            <a:r>
              <a:rPr lang="en-US" sz="2800" dirty="0" err="1"/>
              <a:t>hatalom</a:t>
            </a:r>
            <a:endParaRPr lang="en-US" sz="2800" dirty="0"/>
          </a:p>
          <a:p>
            <a:r>
              <a:rPr lang="en-US" sz="2800" dirty="0" err="1" smtClean="0"/>
              <a:t>Szakértői</a:t>
            </a:r>
            <a:r>
              <a:rPr lang="en-US" sz="2800" dirty="0" smtClean="0"/>
              <a:t> </a:t>
            </a:r>
            <a:r>
              <a:rPr lang="en-US" sz="2800" dirty="0" err="1"/>
              <a:t>hatalom</a:t>
            </a:r>
            <a:r>
              <a:rPr lang="en-US" sz="2800" dirty="0"/>
              <a:t> </a:t>
            </a:r>
          </a:p>
          <a:p>
            <a:r>
              <a:rPr lang="en-US" sz="2800" dirty="0" err="1" smtClean="0"/>
              <a:t>Referens</a:t>
            </a:r>
            <a:r>
              <a:rPr lang="en-US" sz="2800" dirty="0" smtClean="0"/>
              <a:t> </a:t>
            </a:r>
            <a:r>
              <a:rPr lang="en-US" sz="2800" dirty="0" err="1"/>
              <a:t>hatalom</a:t>
            </a:r>
            <a:endParaRPr lang="en-US" sz="2800" dirty="0"/>
          </a:p>
          <a:p>
            <a:r>
              <a:rPr lang="en-US" sz="2800" dirty="0" err="1" smtClean="0"/>
              <a:t>Információs</a:t>
            </a:r>
            <a:endParaRPr lang="en-US" sz="2800" dirty="0"/>
          </a:p>
          <a:p>
            <a:r>
              <a:rPr lang="en-US" sz="2800" dirty="0" err="1" smtClean="0"/>
              <a:t>Személyes</a:t>
            </a:r>
            <a:endParaRPr lang="en-US" sz="2800" dirty="0" smtClean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2933507" y="-2729702"/>
            <a:ext cx="884426" cy="6248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b="1" kern="0" dirty="0" smtClean="0"/>
              <a:t>A vezető legitimitása</a:t>
            </a:r>
            <a:endParaRPr lang="en-US" sz="44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692696"/>
            <a:ext cx="8590728" cy="5754960"/>
          </a:xfrm>
        </p:spPr>
        <p:txBody>
          <a:bodyPr numCol="2">
            <a:noAutofit/>
          </a:bodyPr>
          <a:lstStyle>
            <a:extLst/>
          </a:lstStyle>
          <a:p>
            <a:endParaRPr lang="en-US" sz="2800" dirty="0" smtClean="0"/>
          </a:p>
          <a:p>
            <a:r>
              <a:rPr lang="en-US" sz="2800" dirty="0" err="1" smtClean="0"/>
              <a:t>Operatív</a:t>
            </a:r>
            <a:r>
              <a:rPr lang="en-US" sz="2800" dirty="0" smtClean="0"/>
              <a:t> </a:t>
            </a:r>
            <a:r>
              <a:rPr lang="en-US" sz="2800" dirty="0" err="1" smtClean="0"/>
              <a:t>vezetés</a:t>
            </a:r>
            <a:endParaRPr lang="en-US" sz="2800" dirty="0"/>
          </a:p>
          <a:p>
            <a:r>
              <a:rPr lang="en-US" sz="2800" dirty="0" err="1" smtClean="0"/>
              <a:t>Akciók</a:t>
            </a:r>
            <a:r>
              <a:rPr lang="en-US" sz="2800" dirty="0" smtClean="0"/>
              <a:t> </a:t>
            </a:r>
            <a:r>
              <a:rPr lang="en-US" sz="2800" dirty="0" err="1" smtClean="0"/>
              <a:t>tervezése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végrehajtása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Értékek</a:t>
            </a:r>
            <a:r>
              <a:rPr lang="en-US" sz="2800" dirty="0" smtClean="0"/>
              <a:t> </a:t>
            </a:r>
            <a:r>
              <a:rPr lang="en-US" sz="2800" dirty="0" err="1"/>
              <a:t>szerint</a:t>
            </a:r>
            <a:r>
              <a:rPr lang="en-US" sz="2800" dirty="0"/>
              <a:t> </a:t>
            </a:r>
            <a:r>
              <a:rPr lang="en-US" sz="2800" dirty="0" err="1" smtClean="0"/>
              <a:t>élni</a:t>
            </a:r>
            <a:endParaRPr lang="en-US" sz="2800" dirty="0"/>
          </a:p>
          <a:p>
            <a:r>
              <a:rPr lang="en-US" sz="2800" dirty="0" err="1" smtClean="0"/>
              <a:t>Erőforrások</a:t>
            </a:r>
            <a:r>
              <a:rPr lang="en-US" sz="2800" dirty="0" smtClean="0"/>
              <a:t> </a:t>
            </a:r>
            <a:r>
              <a:rPr lang="en-US" sz="2800" dirty="0" err="1" smtClean="0"/>
              <a:t>megszerzése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biztosítása</a:t>
            </a:r>
            <a:endParaRPr lang="en-US" sz="2800" dirty="0"/>
          </a:p>
          <a:p>
            <a:r>
              <a:rPr lang="en-US" sz="2800" dirty="0" err="1" smtClean="0"/>
              <a:t>Magas</a:t>
            </a:r>
            <a:r>
              <a:rPr lang="en-US" sz="2800" dirty="0" smtClean="0"/>
              <a:t> </a:t>
            </a:r>
            <a:r>
              <a:rPr lang="en-US" sz="2800" dirty="0" err="1" smtClean="0"/>
              <a:t>szintű</a:t>
            </a:r>
            <a:r>
              <a:rPr lang="en-US" sz="2800" dirty="0" smtClean="0"/>
              <a:t> </a:t>
            </a:r>
            <a:r>
              <a:rPr lang="en-US" sz="2800" dirty="0" err="1" smtClean="0"/>
              <a:t>teljesítmény</a:t>
            </a:r>
            <a:r>
              <a:rPr lang="en-US" sz="2800" dirty="0"/>
              <a:t> </a:t>
            </a:r>
            <a:r>
              <a:rPr lang="en-US" sz="2800" dirty="0" err="1" smtClean="0"/>
              <a:t>elérése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fenntartása</a:t>
            </a:r>
            <a:endParaRPr lang="en-US" sz="2800" dirty="0"/>
          </a:p>
          <a:p>
            <a:r>
              <a:rPr lang="en-US" sz="2800" dirty="0" err="1" smtClean="0"/>
              <a:t>Folyamatos</a:t>
            </a:r>
            <a:r>
              <a:rPr lang="en-US" sz="2800" dirty="0" smtClean="0"/>
              <a:t> </a:t>
            </a:r>
            <a:r>
              <a:rPr lang="en-US" sz="2800" dirty="0" err="1" smtClean="0"/>
              <a:t>befektetés</a:t>
            </a:r>
            <a:r>
              <a:rPr lang="en-US" sz="2800" dirty="0" smtClean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 smtClean="0"/>
              <a:t>erőforrásokba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Jövőkép</a:t>
            </a:r>
            <a:r>
              <a:rPr lang="en-US" sz="2800" dirty="0" smtClean="0"/>
              <a:t> </a:t>
            </a:r>
            <a:r>
              <a:rPr lang="en-US" sz="2800" dirty="0" err="1" smtClean="0"/>
              <a:t>alkotás</a:t>
            </a:r>
            <a:endParaRPr lang="en-US" sz="2800" dirty="0"/>
          </a:p>
          <a:p>
            <a:r>
              <a:rPr lang="en-US" sz="2800" dirty="0" err="1" smtClean="0"/>
              <a:t>Stratégia</a:t>
            </a:r>
            <a:r>
              <a:rPr lang="en-US" sz="2800" dirty="0" smtClean="0"/>
              <a:t> </a:t>
            </a:r>
            <a:r>
              <a:rPr lang="en-US" sz="2800" dirty="0" err="1" smtClean="0"/>
              <a:t>alkotás</a:t>
            </a:r>
            <a:endParaRPr lang="en-US" sz="2800" dirty="0"/>
          </a:p>
          <a:p>
            <a:r>
              <a:rPr lang="en-US" sz="2800" dirty="0" err="1" smtClean="0"/>
              <a:t>Értékek</a:t>
            </a:r>
            <a:r>
              <a:rPr lang="en-US" sz="2800" dirty="0" smtClean="0"/>
              <a:t> </a:t>
            </a:r>
            <a:r>
              <a:rPr lang="en-US" sz="2800" dirty="0" err="1" smtClean="0"/>
              <a:t>megalkotása</a:t>
            </a:r>
            <a:endParaRPr lang="en-US" sz="2800" dirty="0"/>
          </a:p>
          <a:p>
            <a:r>
              <a:rPr lang="en-US" sz="2800" dirty="0" err="1" smtClean="0"/>
              <a:t>Kapcsolatok</a:t>
            </a:r>
            <a:r>
              <a:rPr lang="en-US" sz="2800" dirty="0" smtClean="0"/>
              <a:t> </a:t>
            </a:r>
            <a:r>
              <a:rPr lang="en-US" sz="2800" dirty="0" err="1" smtClean="0"/>
              <a:t>építése</a:t>
            </a:r>
            <a:r>
              <a:rPr lang="en-US" sz="2800" dirty="0" smtClean="0"/>
              <a:t>, </a:t>
            </a:r>
            <a:r>
              <a:rPr lang="en-US" sz="2800" dirty="0" err="1" smtClean="0"/>
              <a:t>karbantartása</a:t>
            </a:r>
            <a:endParaRPr lang="en-US" sz="2800" dirty="0"/>
          </a:p>
          <a:p>
            <a:r>
              <a:rPr lang="en-US" sz="2800" dirty="0" err="1" smtClean="0"/>
              <a:t>Trendek</a:t>
            </a:r>
            <a:r>
              <a:rPr lang="en-US" sz="2800" dirty="0" smtClean="0"/>
              <a:t> </a:t>
            </a:r>
            <a:r>
              <a:rPr lang="en-US" sz="2800" dirty="0" err="1" smtClean="0"/>
              <a:t>kutatása</a:t>
            </a:r>
            <a:endParaRPr lang="en-US" sz="2800" dirty="0"/>
          </a:p>
          <a:p>
            <a:r>
              <a:rPr lang="en-US" sz="2800" dirty="0" err="1" smtClean="0"/>
              <a:t>Politikai</a:t>
            </a:r>
            <a:r>
              <a:rPr lang="en-US" sz="2800" dirty="0" smtClean="0"/>
              <a:t> </a:t>
            </a:r>
            <a:r>
              <a:rPr lang="en-US" sz="2800" dirty="0" err="1" smtClean="0"/>
              <a:t>akadályok</a:t>
            </a:r>
            <a:r>
              <a:rPr lang="en-US" sz="2800" dirty="0" smtClean="0"/>
              <a:t> </a:t>
            </a:r>
            <a:r>
              <a:rPr lang="en-US" sz="2800" dirty="0" err="1" smtClean="0"/>
              <a:t>elsimítása</a:t>
            </a:r>
            <a:endParaRPr lang="en-US" sz="2800" dirty="0"/>
          </a:p>
          <a:p>
            <a:r>
              <a:rPr lang="en-US" sz="2800" dirty="0" err="1" smtClean="0"/>
              <a:t>Cég</a:t>
            </a:r>
            <a:r>
              <a:rPr lang="en-US" sz="2800" dirty="0" smtClean="0"/>
              <a:t> </a:t>
            </a:r>
            <a:r>
              <a:rPr lang="en-US" sz="2800" dirty="0" err="1" smtClean="0"/>
              <a:t>képviselete</a:t>
            </a:r>
            <a:endParaRPr lang="en-US" sz="2800" dirty="0" smtClean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4157643" y="-2431504"/>
            <a:ext cx="884426" cy="6248400"/>
          </a:xfrm>
          <a:prstGeom prst="rect">
            <a:avLst/>
          </a:prstGeom>
        </p:spPr>
        <p:txBody>
          <a:bodyPr vert="vert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b="1" dirty="0"/>
              <a:t>Manager vs. LEADER (</a:t>
            </a:r>
            <a:r>
              <a:rPr lang="en-US" sz="4400" b="1" dirty="0" err="1"/>
              <a:t>Kotter</a:t>
            </a:r>
            <a:r>
              <a:rPr lang="en-US" sz="4400" b="1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836712"/>
            <a:ext cx="8590728" cy="5610944"/>
          </a:xfrm>
        </p:spPr>
        <p:txBody>
          <a:bodyPr>
            <a:noAutofit/>
          </a:bodyPr>
          <a:lstStyle>
            <a:extLst/>
          </a:lstStyle>
          <a:p>
            <a:pPr marL="1035050" lvl="1" indent="-577850">
              <a:lnSpc>
                <a:spcPct val="80000"/>
              </a:lnSpc>
            </a:pPr>
            <a:endParaRPr lang="hu-HU" sz="2400" dirty="0" smtClean="0">
              <a:latin typeface="Calibri" charset="0"/>
              <a:ea typeface="ＭＳ Ｐゴシック" charset="0"/>
            </a:endParaRPr>
          </a:p>
          <a:p>
            <a:pPr marL="1035050" lvl="1" indent="-577850">
              <a:lnSpc>
                <a:spcPct val="80000"/>
              </a:lnSpc>
            </a:pPr>
            <a:r>
              <a:rPr lang="hu-HU" sz="2400" dirty="0" smtClean="0">
                <a:latin typeface="Calibri" charset="0"/>
                <a:ea typeface="ＭＳ Ｐゴシック" charset="0"/>
              </a:rPr>
              <a:t>Az </a:t>
            </a:r>
            <a:r>
              <a:rPr lang="hu-HU" sz="2400" dirty="0">
                <a:latin typeface="Calibri" charset="0"/>
                <a:ea typeface="ＭＳ Ｐゴシック" charset="0"/>
              </a:rPr>
              <a:t>ember képes tanulni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szervezet, mint önálló rendszer képes tanulni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vezető képes irányítani a rendszert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változás biztos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szervezet önfenntartja status quo-t, ami a szervezeti ellenállás egyik alapja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szervezeti ellenállásra minden esetben lehet számítani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Bevonás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rendszer kell változtatni, másodfajú változtatás (Argyris)</a:t>
            </a:r>
          </a:p>
          <a:p>
            <a:pPr marL="1409700" lvl="2" indent="-495300">
              <a:lnSpc>
                <a:spcPct val="80000"/>
              </a:lnSpc>
            </a:pPr>
            <a:r>
              <a:rPr lang="hu-HU" sz="2000" dirty="0">
                <a:latin typeface="Calibri" charset="0"/>
                <a:ea typeface="ＭＳ Ｐゴシック" charset="0"/>
              </a:rPr>
              <a:t>Kondicionális szint (Mastenbroek) – célok</a:t>
            </a:r>
          </a:p>
          <a:p>
            <a:pPr marL="1409700" lvl="2" indent="-495300">
              <a:lnSpc>
                <a:spcPct val="80000"/>
              </a:lnSpc>
            </a:pPr>
            <a:r>
              <a:rPr lang="hu-HU" sz="2000" dirty="0">
                <a:latin typeface="Calibri" charset="0"/>
                <a:ea typeface="ＭＳ Ｐゴシック" charset="0"/>
              </a:rPr>
              <a:t>Operatív szint (Mastenbroek) – taktika</a:t>
            </a:r>
          </a:p>
          <a:p>
            <a:pPr marL="1409700" lvl="2" indent="-495300">
              <a:lnSpc>
                <a:spcPct val="80000"/>
              </a:lnSpc>
            </a:pPr>
            <a:r>
              <a:rPr lang="hu-HU" sz="2000" dirty="0">
                <a:latin typeface="Calibri" charset="0"/>
                <a:ea typeface="ＭＳ Ｐゴシック" charset="0"/>
              </a:rPr>
              <a:t>struktúra</a:t>
            </a:r>
          </a:p>
          <a:p>
            <a:pPr marL="1409700" lvl="2" indent="-495300">
              <a:lnSpc>
                <a:spcPct val="80000"/>
              </a:lnSpc>
            </a:pPr>
            <a:r>
              <a:rPr lang="hu-HU" sz="2000" dirty="0">
                <a:latin typeface="Calibri" charset="0"/>
                <a:ea typeface="ＭＳ Ｐゴシック" charset="0"/>
              </a:rPr>
              <a:t>A szervezeti kultúra alakítása – attitűd, stb..</a:t>
            </a:r>
          </a:p>
          <a:p>
            <a:pPr marL="1035050" lvl="1" indent="-577850">
              <a:lnSpc>
                <a:spcPct val="80000"/>
              </a:lnSpc>
            </a:pPr>
            <a:r>
              <a:rPr lang="hu-HU" sz="2400" dirty="0">
                <a:latin typeface="Calibri" charset="0"/>
                <a:ea typeface="ＭＳ Ｐゴシック" charset="0"/>
              </a:rPr>
              <a:t>A stressz betegségek megjelenése</a:t>
            </a:r>
          </a:p>
          <a:p>
            <a:pPr marL="0" marR="0" indent="0" algn="l" rtl="0" latinLnBrk="0">
              <a:lnSpc>
                <a:spcPct val="150000"/>
              </a:lnSpc>
              <a:spcBef>
                <a:spcPct val="20000"/>
              </a:spcBef>
              <a:buNone/>
            </a:pPr>
            <a:endParaRPr lang="en-US" sz="2800" dirty="0" smtClean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3589727" y="-3385922"/>
            <a:ext cx="884426" cy="7560840"/>
          </a:xfrm>
          <a:prstGeom prst="rect">
            <a:avLst/>
          </a:prstGeom>
        </p:spPr>
        <p:txBody>
          <a:bodyPr vert="vert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dirty="0">
                <a:latin typeface="Calibri" charset="0"/>
              </a:rPr>
              <a:t>Alaptételek a </a:t>
            </a:r>
            <a:br>
              <a:rPr lang="hu-HU" sz="4400" dirty="0">
                <a:latin typeface="Calibri" charset="0"/>
              </a:rPr>
            </a:br>
            <a:r>
              <a:rPr lang="hu-HU" sz="4400" dirty="0">
                <a:latin typeface="Calibri" charset="0"/>
              </a:rPr>
              <a:t>változások menedzseléséhez</a:t>
            </a:r>
            <a:endParaRPr lang="en-US" sz="44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307988" y="5017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692696"/>
            <a:ext cx="8590728" cy="5754960"/>
          </a:xfrm>
        </p:spPr>
        <p:txBody>
          <a:bodyPr>
            <a:noAutofit/>
          </a:bodyPr>
          <a:lstStyle>
            <a:extLst/>
          </a:lstStyle>
          <a:p>
            <a:pPr>
              <a:lnSpc>
                <a:spcPct val="150000"/>
              </a:lnSpc>
            </a:pPr>
            <a:endParaRPr lang="hu-HU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u-HU" sz="2800" b="1" dirty="0" smtClean="0"/>
              <a:t>TÁMOP</a:t>
            </a:r>
            <a:r>
              <a:rPr lang="hu-HU" sz="2800" b="1" dirty="0"/>
              <a:t>-5.4.10-12/1-2012-0001 </a:t>
            </a:r>
            <a:endParaRPr lang="hu-HU" sz="2800" b="1" dirty="0" smtClean="0"/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Vezetőképzés alprojekt</a:t>
            </a:r>
          </a:p>
          <a:p>
            <a:pPr lvl="1" indent="-457200"/>
            <a:r>
              <a:rPr lang="hu-HU" dirty="0"/>
              <a:t>300 óras képzés</a:t>
            </a:r>
          </a:p>
          <a:p>
            <a:pPr lvl="1" indent="-457200"/>
            <a:r>
              <a:rPr lang="hu-HU" dirty="0"/>
              <a:t>10 különbözó vezetői témájú modul</a:t>
            </a:r>
          </a:p>
          <a:p>
            <a:pPr lvl="1" indent="-457200"/>
            <a:r>
              <a:rPr lang="hu-HU" dirty="0"/>
              <a:t>250 vezető / 16 csoport</a:t>
            </a:r>
          </a:p>
          <a:p>
            <a:pPr lvl="1" indent="-457200"/>
            <a:r>
              <a:rPr lang="hu-HU" dirty="0"/>
              <a:t>10 hónap </a:t>
            </a:r>
            <a:r>
              <a:rPr lang="hu-HU" dirty="0" smtClean="0"/>
              <a:t>alatt</a:t>
            </a:r>
          </a:p>
          <a:p>
            <a:pPr lvl="1" indent="-457200"/>
            <a:r>
              <a:rPr lang="en-US" dirty="0" smtClean="0"/>
              <a:t>V</a:t>
            </a:r>
            <a:r>
              <a:rPr lang="hu-HU" dirty="0" smtClean="0"/>
              <a:t>ezetői eset gyűjtemény összeállítása</a:t>
            </a:r>
            <a:endParaRPr lang="hu-HU" dirty="0"/>
          </a:p>
          <a:p>
            <a:pPr marL="0" marR="0" indent="0" algn="l" rtl="0" latinLnBrk="0">
              <a:lnSpc>
                <a:spcPct val="150000"/>
              </a:lnSpc>
              <a:spcBef>
                <a:spcPct val="20000"/>
              </a:spcBef>
              <a:buNone/>
            </a:pPr>
            <a:endParaRPr lang="en-US" sz="2800" dirty="0" smtClean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2933507" y="-2729702"/>
            <a:ext cx="884426" cy="6248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b="1" kern="0" dirty="0" smtClean="0"/>
              <a:t>A Projektről</a:t>
            </a:r>
            <a:endParaRPr lang="en-US" sz="4400" b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1412776"/>
            <a:ext cx="8446712" cy="5328592"/>
          </a:xfrm>
        </p:spPr>
        <p:txBody>
          <a:bodyPr>
            <a:noAutofit/>
          </a:bodyPr>
          <a:lstStyle>
            <a:extLst/>
          </a:lstStyle>
          <a:p>
            <a:pPr marL="685800" indent="-685800">
              <a:buFont typeface="+mj-lt"/>
              <a:buAutoNum type="romanUcPeriod"/>
            </a:pPr>
            <a:r>
              <a:rPr lang="hu-HU" sz="2400" dirty="0" smtClean="0"/>
              <a:t>Bevezetés </a:t>
            </a:r>
            <a:r>
              <a:rPr lang="hu-HU" sz="2400" dirty="0"/>
              <a:t>a modern </a:t>
            </a:r>
            <a:r>
              <a:rPr lang="hu-HU" sz="2400" dirty="0" smtClean="0"/>
              <a:t>vezetői ismeretekbe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Együttműködési </a:t>
            </a:r>
            <a:r>
              <a:rPr lang="hu-HU" sz="2400" dirty="0" smtClean="0"/>
              <a:t>stratégiák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Asszertív </a:t>
            </a:r>
            <a:r>
              <a:rPr lang="hu-HU" sz="2400" dirty="0" smtClean="0"/>
              <a:t>kommunikáció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Vezetői </a:t>
            </a:r>
            <a:r>
              <a:rPr lang="hu-HU" sz="2400" dirty="0" smtClean="0"/>
              <a:t>önismeret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Kiválasztás, motiválás, </a:t>
            </a:r>
            <a:r>
              <a:rPr lang="hu-HU" sz="2400" dirty="0" smtClean="0"/>
              <a:t>delegálás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Stresszmenedzsment és </a:t>
            </a:r>
            <a:r>
              <a:rPr lang="hu-HU" sz="2400" dirty="0" smtClean="0"/>
              <a:t>időgazdálkodás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Prezencációs </a:t>
            </a:r>
            <a:r>
              <a:rPr lang="hu-HU" sz="2400" dirty="0" smtClean="0"/>
              <a:t>technikák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Kreativitás és </a:t>
            </a:r>
            <a:r>
              <a:rPr lang="hu-HU" sz="2400" dirty="0" smtClean="0"/>
              <a:t>problémamegoldó gondolkodás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Szakmai </a:t>
            </a:r>
            <a:r>
              <a:rPr lang="hu-HU" sz="2400" dirty="0" smtClean="0"/>
              <a:t>tapasztalatmegosztás</a:t>
            </a:r>
            <a:endParaRPr lang="hu-HU" sz="2400" dirty="0"/>
          </a:p>
          <a:p>
            <a:pPr marL="685800" indent="-685800">
              <a:buFont typeface="+mj-lt"/>
              <a:buAutoNum type="romanUcPeriod"/>
            </a:pPr>
            <a:r>
              <a:rPr lang="hu-HU" sz="2400" dirty="0"/>
              <a:t>Projektmenedzsment</a:t>
            </a:r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2933507" y="-2657694"/>
            <a:ext cx="884426" cy="6248400"/>
          </a:xfrm>
          <a:prstGeom prst="rect">
            <a:avLst/>
          </a:prstGeom>
        </p:spPr>
        <p:txBody>
          <a:bodyPr vert="vert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b="1" kern="0" dirty="0" smtClean="0"/>
              <a:t>A Képzésen érintett modulok</a:t>
            </a:r>
            <a:endParaRPr lang="en-US" sz="4400" b="1" kern="0" dirty="0"/>
          </a:p>
        </p:txBody>
      </p:sp>
      <p:sp>
        <p:nvSpPr>
          <p:cNvPr id="2" name="TextBox 1"/>
          <p:cNvSpPr txBox="1"/>
          <p:nvPr/>
        </p:nvSpPr>
        <p:spPr>
          <a:xfrm rot="3970492">
            <a:off x="5932269" y="3071181"/>
            <a:ext cx="3749970" cy="707886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Modulonként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átlagosan</a:t>
            </a:r>
            <a:r>
              <a:rPr lang="en-US" sz="2000" b="1" dirty="0" smtClean="0">
                <a:solidFill>
                  <a:schemeClr val="bg1"/>
                </a:solidFill>
              </a:rPr>
              <a:t> 610 </a:t>
            </a:r>
            <a:r>
              <a:rPr lang="en-US" sz="2000" b="1" dirty="0" err="1" smtClean="0">
                <a:solidFill>
                  <a:schemeClr val="bg1"/>
                </a:solidFill>
              </a:rPr>
              <a:t>eset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összesen</a:t>
            </a:r>
            <a:r>
              <a:rPr lang="en-US" sz="2000" b="1" dirty="0" smtClean="0">
                <a:solidFill>
                  <a:schemeClr val="bg1"/>
                </a:solidFill>
              </a:rPr>
              <a:t> 5119 </a:t>
            </a:r>
            <a:r>
              <a:rPr lang="en-US" sz="2000" b="1" dirty="0" err="1" smtClean="0">
                <a:solidFill>
                  <a:schemeClr val="bg1"/>
                </a:solidFill>
              </a:rPr>
              <a:t>db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eset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107504" y="1124744"/>
            <a:ext cx="8856984" cy="5616624"/>
          </a:xfrm>
        </p:spPr>
        <p:txBody>
          <a:bodyPr numCol="2">
            <a:noAutofit/>
          </a:bodyPr>
          <a:lstStyle>
            <a:extLst/>
          </a:lstStyle>
          <a:p>
            <a:pPr marL="457200" indent="-457200">
              <a:buFont typeface="+mj-lt"/>
              <a:buAutoNum type="arabicPeriod"/>
            </a:pPr>
            <a:r>
              <a:rPr lang="hu-HU" sz="2800" dirty="0"/>
              <a:t>Asszertív kommunikációs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Delegálási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Emberismeret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Időgazdálkodási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Konfliktuskezelési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Motiválási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Prezentációs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Problémamegoldási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Stresszkezelési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Tárgyalási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Tudatos vezetői szerepvállalás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Változáskezelési képesség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Vezetési képesség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 rot="16200000">
            <a:off x="2933507" y="-2853387"/>
            <a:ext cx="884426" cy="6248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sz="4400" b="1" kern="0" dirty="0" smtClean="0"/>
              <a:t>Vizsgált képességek</a:t>
            </a:r>
            <a:endParaRPr lang="en-US" sz="44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4799149"/>
            <a:ext cx="7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220 </a:t>
            </a:r>
            <a:r>
              <a:rPr lang="en-US" sz="4800" dirty="0" err="1" smtClean="0"/>
              <a:t>kitöltő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1381"/>
            <a:ext cx="7128792" cy="571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743"/>
          </a:xfrm>
        </p:spPr>
        <p:txBody>
          <a:bodyPr/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K</a:t>
            </a:r>
            <a:r>
              <a:rPr lang="hu-HU" b="1" dirty="0" smtClean="0">
                <a:solidFill>
                  <a:schemeClr val="bg1"/>
                </a:solidFill>
              </a:rPr>
              <a:t>onstruktív versengés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691680" y="1844824"/>
            <a:ext cx="3024336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1472111" y="1121381"/>
            <a:ext cx="187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Kevéssé van jelen</a:t>
            </a:r>
            <a:endParaRPr lang="en-US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051720" y="1628800"/>
            <a:ext cx="360040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92" y="548680"/>
            <a:ext cx="1912408" cy="7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491</Words>
  <Application>Microsoft Office PowerPoint</Application>
  <PresentationFormat>Diavetítés a képernyőre (4:3 oldalarány)</PresentationFormat>
  <Paragraphs>134</Paragraphs>
  <Slides>13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hatékony vezető eszközei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Konstruktív versengés</vt:lpstr>
      <vt:lpstr>Munkafüggőség</vt:lpstr>
      <vt:lpstr>MINDEN KOMPETENCIA KAPCSÁN VOLT FEJLŐDÉS</vt:lpstr>
      <vt:lpstr>Konklúzió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Vélemény</cp:lastModifiedBy>
  <cp:revision>40</cp:revision>
  <dcterms:created xsi:type="dcterms:W3CDTF">2014-03-03T11:13:53Z</dcterms:created>
  <dcterms:modified xsi:type="dcterms:W3CDTF">2015-01-27T09:30:36Z</dcterms:modified>
</cp:coreProperties>
</file>